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8" r:id="rId2"/>
    <p:sldMasterId id="2147483701" r:id="rId3"/>
    <p:sldMasterId id="2147483728" r:id="rId4"/>
    <p:sldMasterId id="2147483741" r:id="rId5"/>
  </p:sldMasterIdLst>
  <p:notesMasterIdLst>
    <p:notesMasterId r:id="rId55"/>
  </p:notesMasterIdLst>
  <p:handoutMasterIdLst>
    <p:handoutMasterId r:id="rId56"/>
  </p:handoutMasterIdLst>
  <p:sldIdLst>
    <p:sldId id="487" r:id="rId6"/>
    <p:sldId id="563" r:id="rId7"/>
    <p:sldId id="564" r:id="rId8"/>
    <p:sldId id="562" r:id="rId9"/>
    <p:sldId id="611" r:id="rId10"/>
    <p:sldId id="612" r:id="rId11"/>
    <p:sldId id="597" r:id="rId12"/>
    <p:sldId id="600" r:id="rId13"/>
    <p:sldId id="601" r:id="rId14"/>
    <p:sldId id="464" r:id="rId15"/>
    <p:sldId id="509" r:id="rId16"/>
    <p:sldId id="569" r:id="rId17"/>
    <p:sldId id="582" r:id="rId18"/>
    <p:sldId id="586" r:id="rId19"/>
    <p:sldId id="585" r:id="rId20"/>
    <p:sldId id="587" r:id="rId21"/>
    <p:sldId id="588" r:id="rId22"/>
    <p:sldId id="589" r:id="rId23"/>
    <p:sldId id="607" r:id="rId24"/>
    <p:sldId id="608" r:id="rId25"/>
    <p:sldId id="609" r:id="rId26"/>
    <p:sldId id="610" r:id="rId27"/>
    <p:sldId id="579" r:id="rId28"/>
    <p:sldId id="590" r:id="rId29"/>
    <p:sldId id="262" r:id="rId30"/>
    <p:sldId id="264" r:id="rId31"/>
    <p:sldId id="566" r:id="rId32"/>
    <p:sldId id="565" r:id="rId33"/>
    <p:sldId id="269" r:id="rId34"/>
    <p:sldId id="271" r:id="rId35"/>
    <p:sldId id="277" r:id="rId36"/>
    <p:sldId id="273" r:id="rId37"/>
    <p:sldId id="572" r:id="rId38"/>
    <p:sldId id="570" r:id="rId39"/>
    <p:sldId id="548" r:id="rId40"/>
    <p:sldId id="550" r:id="rId41"/>
    <p:sldId id="567" r:id="rId42"/>
    <p:sldId id="551" r:id="rId43"/>
    <p:sldId id="553" r:id="rId44"/>
    <p:sldId id="555" r:id="rId45"/>
    <p:sldId id="556" r:id="rId46"/>
    <p:sldId id="557" r:id="rId47"/>
    <p:sldId id="558" r:id="rId48"/>
    <p:sldId id="568" r:id="rId49"/>
    <p:sldId id="541" r:id="rId50"/>
    <p:sldId id="584" r:id="rId51"/>
    <p:sldId id="595" r:id="rId52"/>
    <p:sldId id="606" r:id="rId53"/>
    <p:sldId id="276" r:id="rId5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 userDrawn="1">
          <p15:clr>
            <a:srgbClr val="C35EA4"/>
          </p15:clr>
        </p15:guide>
        <p15:guide id="3" pos="5424" userDrawn="1">
          <p15:clr>
            <a:srgbClr val="C35EA4"/>
          </p15:clr>
        </p15:guide>
        <p15:guide id="4" orient="horz" pos="4080" userDrawn="1">
          <p15:clr>
            <a:srgbClr val="C35EA4"/>
          </p15:clr>
        </p15:guide>
        <p15:guide id="5" pos="2928" userDrawn="1">
          <p15:clr>
            <a:srgbClr val="C35EA4"/>
          </p15:clr>
        </p15:guide>
        <p15:guide id="6" pos="432" userDrawn="1">
          <p15:clr>
            <a:srgbClr val="C35EA4"/>
          </p15:clr>
        </p15:guide>
        <p15:guide id="7" pos="1392" userDrawn="1">
          <p15:clr>
            <a:srgbClr val="C35EA4"/>
          </p15:clr>
        </p15:guide>
        <p15:guide id="9" pos="528" userDrawn="1">
          <p15:clr>
            <a:srgbClr val="C35EA4"/>
          </p15:clr>
        </p15:guide>
        <p15:guide id="10" orient="horz" pos="1680" userDrawn="1">
          <p15:clr>
            <a:srgbClr val="C35EA4"/>
          </p15:clr>
        </p15:guide>
        <p15:guide id="11" orient="horz" pos="1152" userDrawn="1">
          <p15:clr>
            <a:srgbClr val="C35EA4"/>
          </p15:clr>
        </p15:guide>
        <p15:guide id="12" pos="4080" userDrawn="1">
          <p15:clr>
            <a:srgbClr val="C35EA4"/>
          </p15:clr>
        </p15:guide>
        <p15:guide id="13" pos="192" userDrawn="1">
          <p15:clr>
            <a:srgbClr val="C35EA4"/>
          </p15:clr>
        </p15:guide>
        <p15:guide id="14" orient="horz" pos="3504" userDrawn="1">
          <p15:clr>
            <a:srgbClr val="A4A3A4"/>
          </p15:clr>
        </p15:guide>
        <p15:guide id="15" pos="1632" userDrawn="1">
          <p15:clr>
            <a:srgbClr val="C35EA4"/>
          </p15:clr>
        </p15:guide>
        <p15:guide id="16" pos="768" userDrawn="1">
          <p15:clr>
            <a:srgbClr val="C35EA4"/>
          </p15:clr>
        </p15:guide>
        <p15:guide id="17" pos="576" userDrawn="1">
          <p15:clr>
            <a:srgbClr val="C35EA4"/>
          </p15:clr>
        </p15:guide>
        <p15:guide id="18" orient="horz" pos="3840" userDrawn="1">
          <p15:clr>
            <a:srgbClr val="C35EA4"/>
          </p15:clr>
        </p15:guide>
        <p15:guide id="19" pos="912" userDrawn="1">
          <p15:clr>
            <a:srgbClr val="C35EA4"/>
          </p15:clr>
        </p15:guide>
        <p15:guide id="20" orient="horz" pos="960" userDrawn="1">
          <p15:clr>
            <a:srgbClr val="C35EA4"/>
          </p15:clr>
        </p15:guide>
        <p15:guide id="21" pos="288" userDrawn="1">
          <p15:clr>
            <a:srgbClr val="C35EA4"/>
          </p15:clr>
        </p15:guide>
        <p15:guide id="22" orient="horz" pos="3168" userDrawn="1">
          <p15:clr>
            <a:srgbClr val="C35EA4"/>
          </p15:clr>
        </p15:guide>
        <p15:guide id="23" orient="horz" pos="1056" userDrawn="1">
          <p15:clr>
            <a:srgbClr val="C35EA4"/>
          </p15:clr>
        </p15:guide>
        <p15:guide id="24" orient="horz" pos="1200" userDrawn="1">
          <p15:clr>
            <a:srgbClr val="C35E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Stegman" initials="SS" lastIdx="1" clrIdx="0">
    <p:extLst>
      <p:ext uri="{19B8F6BF-5375-455C-9EA6-DF929625EA0E}">
        <p15:presenceInfo xmlns:p15="http://schemas.microsoft.com/office/powerpoint/2012/main" userId="ba8d965e9d855324" providerId="Windows Live"/>
      </p:ext>
    </p:extLst>
  </p:cmAuthor>
  <p:cmAuthor id="2" name="Melanie Willoughby" initials="MW" lastIdx="3" clrIdx="1">
    <p:extLst>
      <p:ext uri="{19B8F6BF-5375-455C-9EA6-DF929625EA0E}">
        <p15:presenceInfo xmlns:p15="http://schemas.microsoft.com/office/powerpoint/2012/main" userId="e127165d425aae4b" providerId="Windows Live"/>
      </p:ext>
    </p:extLst>
  </p:cmAuthor>
  <p:cmAuthor id="3" name="Willoughby, Melanie" initials="WM" lastIdx="10" clrIdx="2">
    <p:extLst>
      <p:ext uri="{19B8F6BF-5375-455C-9EA6-DF929625EA0E}">
        <p15:presenceInfo xmlns:p15="http://schemas.microsoft.com/office/powerpoint/2012/main" userId="S::melanie.willoughby@sos.nj.gov::e5f1e370-3af7-4260-93cb-8a74a65fc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F9E"/>
    <a:srgbClr val="0C67D6"/>
    <a:srgbClr val="D02434"/>
    <a:srgbClr val="F10F3F"/>
    <a:srgbClr val="FFA234"/>
    <a:srgbClr val="FFDAB0"/>
    <a:srgbClr val="FFE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587A1-15F6-4D40-996D-1D6CDBC7C767}" v="15" dt="2021-04-15T22:37:02.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5" autoAdjust="0"/>
    <p:restoredTop sz="91293" autoAdjust="0"/>
  </p:normalViewPr>
  <p:slideViewPr>
    <p:cSldViewPr snapToObjects="1">
      <p:cViewPr varScale="1">
        <p:scale>
          <a:sx n="116" d="100"/>
          <a:sy n="116" d="100"/>
        </p:scale>
        <p:origin x="1314" y="108"/>
      </p:cViewPr>
      <p:guideLst>
        <p:guide orient="horz" pos="1968"/>
        <p:guide pos="384"/>
        <p:guide pos="5424"/>
        <p:guide orient="horz" pos="4080"/>
        <p:guide pos="2928"/>
        <p:guide pos="432"/>
        <p:guide pos="1392"/>
        <p:guide pos="528"/>
        <p:guide orient="horz" pos="1680"/>
        <p:guide orient="horz" pos="1152"/>
        <p:guide pos="4080"/>
        <p:guide pos="192"/>
        <p:guide orient="horz" pos="3504"/>
        <p:guide pos="1632"/>
        <p:guide pos="768"/>
        <p:guide pos="576"/>
        <p:guide orient="horz" pos="3840"/>
        <p:guide pos="912"/>
        <p:guide orient="horz" pos="960"/>
        <p:guide pos="288"/>
        <p:guide orient="horz" pos="3168"/>
        <p:guide orient="horz" pos="1056"/>
        <p:guide orient="horz" pos="1200"/>
      </p:guideLst>
    </p:cSldViewPr>
  </p:slideViewPr>
  <p:notesTextViewPr>
    <p:cViewPr>
      <p:scale>
        <a:sx n="1" d="1"/>
        <a:sy n="1" d="1"/>
      </p:scale>
      <p:origin x="0" y="0"/>
    </p:cViewPr>
  </p:notesTextViewPr>
  <p:notesViewPr>
    <p:cSldViewPr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Willoughby" userId="e127165d425aae4b" providerId="LiveId" clId="{4B20E6B8-B04D-451B-833E-02F6E1492C89}"/>
    <pc:docChg chg="modSld">
      <pc:chgData name="Melanie Willoughby" userId="e127165d425aae4b" providerId="LiveId" clId="{4B20E6B8-B04D-451B-833E-02F6E1492C89}" dt="2021-04-08T22:09:45.921" v="77" actId="20577"/>
      <pc:docMkLst>
        <pc:docMk/>
      </pc:docMkLst>
      <pc:sldChg chg="modSp mod">
        <pc:chgData name="Melanie Willoughby" userId="e127165d425aae4b" providerId="LiveId" clId="{4B20E6B8-B04D-451B-833E-02F6E1492C89}" dt="2021-04-08T22:09:27.924" v="40" actId="20577"/>
        <pc:sldMkLst>
          <pc:docMk/>
          <pc:sldMk cId="87342499" sldId="595"/>
        </pc:sldMkLst>
        <pc:spChg chg="mod">
          <ac:chgData name="Melanie Willoughby" userId="e127165d425aae4b" providerId="LiveId" clId="{4B20E6B8-B04D-451B-833E-02F6E1492C89}" dt="2021-04-08T22:09:27.924" v="40" actId="20577"/>
          <ac:spMkLst>
            <pc:docMk/>
            <pc:sldMk cId="87342499" sldId="595"/>
            <ac:spMk id="5" creationId="{0383F602-77D5-CF4F-AC43-1790AFA1C3DF}"/>
          </ac:spMkLst>
        </pc:spChg>
      </pc:sldChg>
      <pc:sldChg chg="modSp mod">
        <pc:chgData name="Melanie Willoughby" userId="e127165d425aae4b" providerId="LiveId" clId="{4B20E6B8-B04D-451B-833E-02F6E1492C89}" dt="2021-04-08T22:09:45.921" v="77" actId="20577"/>
        <pc:sldMkLst>
          <pc:docMk/>
          <pc:sldMk cId="1743560977" sldId="606"/>
        </pc:sldMkLst>
        <pc:spChg chg="mod">
          <ac:chgData name="Melanie Willoughby" userId="e127165d425aae4b" providerId="LiveId" clId="{4B20E6B8-B04D-451B-833E-02F6E1492C89}" dt="2021-04-08T22:09:45.921" v="77" actId="20577"/>
          <ac:spMkLst>
            <pc:docMk/>
            <pc:sldMk cId="1743560977" sldId="606"/>
            <ac:spMk id="5" creationId="{0383F602-77D5-CF4F-AC43-1790AFA1C3DF}"/>
          </ac:spMkLst>
        </pc:spChg>
      </pc:sldChg>
    </pc:docChg>
  </pc:docChgLst>
  <pc:docChgLst>
    <pc:chgData name="Melanie Willoughby" userId="e127165d425aae4b" providerId="LiveId" clId="{A9A587A1-15F6-4D40-996D-1D6CDBC7C767}"/>
    <pc:docChg chg="custSel addSld delSld modSld sldOrd">
      <pc:chgData name="Melanie Willoughby" userId="e127165d425aae4b" providerId="LiveId" clId="{A9A587A1-15F6-4D40-996D-1D6CDBC7C767}" dt="2021-04-16T00:08:00.314" v="998" actId="1592"/>
      <pc:docMkLst>
        <pc:docMk/>
      </pc:docMkLst>
      <pc:sldChg chg="addCm delCm">
        <pc:chgData name="Melanie Willoughby" userId="e127165d425aae4b" providerId="LiveId" clId="{A9A587A1-15F6-4D40-996D-1D6CDBC7C767}" dt="2021-04-16T00:08:00.314" v="998" actId="1592"/>
        <pc:sldMkLst>
          <pc:docMk/>
          <pc:sldMk cId="3768507748" sldId="262"/>
        </pc:sldMkLst>
      </pc:sldChg>
      <pc:sldChg chg="delSp modSp mod">
        <pc:chgData name="Melanie Willoughby" userId="e127165d425aae4b" providerId="LiveId" clId="{A9A587A1-15F6-4D40-996D-1D6CDBC7C767}" dt="2021-04-15T21:36:49.710" v="91" actId="20577"/>
        <pc:sldMkLst>
          <pc:docMk/>
          <pc:sldMk cId="2542241751" sldId="553"/>
        </pc:sldMkLst>
        <pc:spChg chg="del">
          <ac:chgData name="Melanie Willoughby" userId="e127165d425aae4b" providerId="LiveId" clId="{A9A587A1-15F6-4D40-996D-1D6CDBC7C767}" dt="2021-04-15T21:36:31.223" v="84" actId="21"/>
          <ac:spMkLst>
            <pc:docMk/>
            <pc:sldMk cId="2542241751" sldId="553"/>
            <ac:spMk id="2" creationId="{A2070370-36CF-2D43-BE96-1F43B01BB52E}"/>
          </ac:spMkLst>
        </pc:spChg>
        <pc:spChg chg="mod">
          <ac:chgData name="Melanie Willoughby" userId="e127165d425aae4b" providerId="LiveId" clId="{A9A587A1-15F6-4D40-996D-1D6CDBC7C767}" dt="2021-04-15T21:36:49.710" v="91" actId="20577"/>
          <ac:spMkLst>
            <pc:docMk/>
            <pc:sldMk cId="2542241751" sldId="553"/>
            <ac:spMk id="8" creationId="{BFFF0ACC-B669-A744-B3A9-30D99B61FDE7}"/>
          </ac:spMkLst>
        </pc:spChg>
      </pc:sldChg>
      <pc:sldChg chg="del">
        <pc:chgData name="Melanie Willoughby" userId="e127165d425aae4b" providerId="LiveId" clId="{A9A587A1-15F6-4D40-996D-1D6CDBC7C767}" dt="2021-04-15T21:35:57.760" v="83" actId="2696"/>
        <pc:sldMkLst>
          <pc:docMk/>
          <pc:sldMk cId="2439331667" sldId="554"/>
        </pc:sldMkLst>
      </pc:sldChg>
      <pc:sldChg chg="modSp mod">
        <pc:chgData name="Melanie Willoughby" userId="e127165d425aae4b" providerId="LiveId" clId="{A9A587A1-15F6-4D40-996D-1D6CDBC7C767}" dt="2021-04-15T22:15:58.456" v="364" actId="20577"/>
        <pc:sldMkLst>
          <pc:docMk/>
          <pc:sldMk cId="2872222254" sldId="562"/>
        </pc:sldMkLst>
        <pc:spChg chg="mod">
          <ac:chgData name="Melanie Willoughby" userId="e127165d425aae4b" providerId="LiveId" clId="{A9A587A1-15F6-4D40-996D-1D6CDBC7C767}" dt="2021-04-15T22:15:58.456" v="364" actId="20577"/>
          <ac:spMkLst>
            <pc:docMk/>
            <pc:sldMk cId="2872222254" sldId="562"/>
            <ac:spMk id="4" creationId="{A2CE0DFD-8F91-4CFE-9C85-F7E42E1977FA}"/>
          </ac:spMkLst>
        </pc:spChg>
      </pc:sldChg>
      <pc:sldChg chg="modSp mod">
        <pc:chgData name="Melanie Willoughby" userId="e127165d425aae4b" providerId="LiveId" clId="{A9A587A1-15F6-4D40-996D-1D6CDBC7C767}" dt="2021-04-15T22:36:02.064" v="980" actId="122"/>
        <pc:sldMkLst>
          <pc:docMk/>
          <pc:sldMk cId="491138444" sldId="563"/>
        </pc:sldMkLst>
        <pc:spChg chg="mod">
          <ac:chgData name="Melanie Willoughby" userId="e127165d425aae4b" providerId="LiveId" clId="{A9A587A1-15F6-4D40-996D-1D6CDBC7C767}" dt="2021-04-15T22:36:02.064" v="980" actId="122"/>
          <ac:spMkLst>
            <pc:docMk/>
            <pc:sldMk cId="491138444" sldId="563"/>
            <ac:spMk id="4" creationId="{A2CE0DFD-8F91-4CFE-9C85-F7E42E1977FA}"/>
          </ac:spMkLst>
        </pc:spChg>
      </pc:sldChg>
      <pc:sldChg chg="modSp mod">
        <pc:chgData name="Melanie Willoughby" userId="e127165d425aae4b" providerId="LiveId" clId="{A9A587A1-15F6-4D40-996D-1D6CDBC7C767}" dt="2021-04-15T22:37:11.780" v="994" actId="5793"/>
        <pc:sldMkLst>
          <pc:docMk/>
          <pc:sldMk cId="36077073" sldId="564"/>
        </pc:sldMkLst>
        <pc:spChg chg="mod">
          <ac:chgData name="Melanie Willoughby" userId="e127165d425aae4b" providerId="LiveId" clId="{A9A587A1-15F6-4D40-996D-1D6CDBC7C767}" dt="2021-04-15T22:37:11.780" v="994" actId="5793"/>
          <ac:spMkLst>
            <pc:docMk/>
            <pc:sldMk cId="36077073" sldId="564"/>
            <ac:spMk id="4" creationId="{A2CE0DFD-8F91-4CFE-9C85-F7E42E1977FA}"/>
          </ac:spMkLst>
        </pc:spChg>
      </pc:sldChg>
      <pc:sldChg chg="modSp mod">
        <pc:chgData name="Melanie Willoughby" userId="e127165d425aae4b" providerId="LiveId" clId="{A9A587A1-15F6-4D40-996D-1D6CDBC7C767}" dt="2021-04-15T21:35:21.252" v="82" actId="20577"/>
        <pc:sldMkLst>
          <pc:docMk/>
          <pc:sldMk cId="4221502234" sldId="579"/>
        </pc:sldMkLst>
        <pc:spChg chg="mod">
          <ac:chgData name="Melanie Willoughby" userId="e127165d425aae4b" providerId="LiveId" clId="{A9A587A1-15F6-4D40-996D-1D6CDBC7C767}" dt="2021-04-15T21:35:21.252" v="82" actId="20577"/>
          <ac:spMkLst>
            <pc:docMk/>
            <pc:sldMk cId="4221502234" sldId="579"/>
            <ac:spMk id="4" creationId="{A2CE0DFD-8F91-4CFE-9C85-F7E42E1977FA}"/>
          </ac:spMkLst>
        </pc:spChg>
      </pc:sldChg>
      <pc:sldChg chg="del">
        <pc:chgData name="Melanie Willoughby" userId="e127165d425aae4b" providerId="LiveId" clId="{A9A587A1-15F6-4D40-996D-1D6CDBC7C767}" dt="2021-04-15T21:37:01.205" v="92" actId="2696"/>
        <pc:sldMkLst>
          <pc:docMk/>
          <pc:sldMk cId="226954666" sldId="580"/>
        </pc:sldMkLst>
      </pc:sldChg>
      <pc:sldChg chg="modSp mod">
        <pc:chgData name="Melanie Willoughby" userId="e127165d425aae4b" providerId="LiveId" clId="{A9A587A1-15F6-4D40-996D-1D6CDBC7C767}" dt="2021-04-15T21:31:18.660" v="69"/>
        <pc:sldMkLst>
          <pc:docMk/>
          <pc:sldMk cId="1476750672" sldId="585"/>
        </pc:sldMkLst>
        <pc:spChg chg="mod">
          <ac:chgData name="Melanie Willoughby" userId="e127165d425aae4b" providerId="LiveId" clId="{A9A587A1-15F6-4D40-996D-1D6CDBC7C767}" dt="2021-04-15T21:31:18.660" v="69"/>
          <ac:spMkLst>
            <pc:docMk/>
            <pc:sldMk cId="1476750672" sldId="585"/>
            <ac:spMk id="4" creationId="{A2CE0DFD-8F91-4CFE-9C85-F7E42E1977FA}"/>
          </ac:spMkLst>
        </pc:spChg>
      </pc:sldChg>
      <pc:sldChg chg="modSp mod">
        <pc:chgData name="Melanie Willoughby" userId="e127165d425aae4b" providerId="LiveId" clId="{A9A587A1-15F6-4D40-996D-1D6CDBC7C767}" dt="2021-04-15T21:30:54.911" v="67"/>
        <pc:sldMkLst>
          <pc:docMk/>
          <pc:sldMk cId="4097569381" sldId="586"/>
        </pc:sldMkLst>
        <pc:spChg chg="mod">
          <ac:chgData name="Melanie Willoughby" userId="e127165d425aae4b" providerId="LiveId" clId="{A9A587A1-15F6-4D40-996D-1D6CDBC7C767}" dt="2021-04-15T21:30:54.911" v="67"/>
          <ac:spMkLst>
            <pc:docMk/>
            <pc:sldMk cId="4097569381" sldId="586"/>
            <ac:spMk id="4" creationId="{A2CE0DFD-8F91-4CFE-9C85-F7E42E1977FA}"/>
          </ac:spMkLst>
        </pc:spChg>
      </pc:sldChg>
      <pc:sldChg chg="modSp mod">
        <pc:chgData name="Melanie Willoughby" userId="e127165d425aae4b" providerId="LiveId" clId="{A9A587A1-15F6-4D40-996D-1D6CDBC7C767}" dt="2021-04-15T21:32:39.571" v="76" actId="5793"/>
        <pc:sldMkLst>
          <pc:docMk/>
          <pc:sldMk cId="3793258450" sldId="587"/>
        </pc:sldMkLst>
        <pc:spChg chg="mod">
          <ac:chgData name="Melanie Willoughby" userId="e127165d425aae4b" providerId="LiveId" clId="{A9A587A1-15F6-4D40-996D-1D6CDBC7C767}" dt="2021-04-15T21:32:39.571" v="76" actId="5793"/>
          <ac:spMkLst>
            <pc:docMk/>
            <pc:sldMk cId="3793258450" sldId="587"/>
            <ac:spMk id="4" creationId="{A2CE0DFD-8F91-4CFE-9C85-F7E42E1977FA}"/>
          </ac:spMkLst>
        </pc:spChg>
      </pc:sldChg>
      <pc:sldChg chg="modSp mod">
        <pc:chgData name="Melanie Willoughby" userId="e127165d425aae4b" providerId="LiveId" clId="{A9A587A1-15F6-4D40-996D-1D6CDBC7C767}" dt="2021-04-15T21:32:49.822" v="77"/>
        <pc:sldMkLst>
          <pc:docMk/>
          <pc:sldMk cId="1627152654" sldId="588"/>
        </pc:sldMkLst>
        <pc:spChg chg="mod">
          <ac:chgData name="Melanie Willoughby" userId="e127165d425aae4b" providerId="LiveId" clId="{A9A587A1-15F6-4D40-996D-1D6CDBC7C767}" dt="2021-04-15T21:32:49.822" v="77"/>
          <ac:spMkLst>
            <pc:docMk/>
            <pc:sldMk cId="1627152654" sldId="588"/>
            <ac:spMk id="4" creationId="{A2CE0DFD-8F91-4CFE-9C85-F7E42E1977FA}"/>
          </ac:spMkLst>
        </pc:spChg>
      </pc:sldChg>
      <pc:sldChg chg="del">
        <pc:chgData name="Melanie Willoughby" userId="e127165d425aae4b" providerId="LiveId" clId="{A9A587A1-15F6-4D40-996D-1D6CDBC7C767}" dt="2021-04-15T21:33:58.644" v="78" actId="2696"/>
        <pc:sldMkLst>
          <pc:docMk/>
          <pc:sldMk cId="2058724061" sldId="593"/>
        </pc:sldMkLst>
      </pc:sldChg>
      <pc:sldChg chg="del">
        <pc:chgData name="Melanie Willoughby" userId="e127165d425aae4b" providerId="LiveId" clId="{A9A587A1-15F6-4D40-996D-1D6CDBC7C767}" dt="2021-04-15T21:34:30.278" v="81" actId="2696"/>
        <pc:sldMkLst>
          <pc:docMk/>
          <pc:sldMk cId="4056430187" sldId="594"/>
        </pc:sldMkLst>
      </pc:sldChg>
      <pc:sldChg chg="del">
        <pc:chgData name="Melanie Willoughby" userId="e127165d425aae4b" providerId="LiveId" clId="{A9A587A1-15F6-4D40-996D-1D6CDBC7C767}" dt="2021-04-15T21:27:42.636" v="0" actId="2696"/>
        <pc:sldMkLst>
          <pc:docMk/>
          <pc:sldMk cId="3765493584" sldId="602"/>
        </pc:sldMkLst>
      </pc:sldChg>
      <pc:sldChg chg="del">
        <pc:chgData name="Melanie Willoughby" userId="e127165d425aae4b" providerId="LiveId" clId="{A9A587A1-15F6-4D40-996D-1D6CDBC7C767}" dt="2021-04-15T21:27:56.520" v="2" actId="2696"/>
        <pc:sldMkLst>
          <pc:docMk/>
          <pc:sldMk cId="829497525" sldId="603"/>
        </pc:sldMkLst>
      </pc:sldChg>
      <pc:sldChg chg="del">
        <pc:chgData name="Melanie Willoughby" userId="e127165d425aae4b" providerId="LiveId" clId="{A9A587A1-15F6-4D40-996D-1D6CDBC7C767}" dt="2021-04-15T21:27:48.530" v="1" actId="2696"/>
        <pc:sldMkLst>
          <pc:docMk/>
          <pc:sldMk cId="630542811" sldId="605"/>
        </pc:sldMkLst>
      </pc:sldChg>
      <pc:sldChg chg="addSp modSp new mod">
        <pc:chgData name="Melanie Willoughby" userId="e127165d425aae4b" providerId="LiveId" clId="{A9A587A1-15F6-4D40-996D-1D6CDBC7C767}" dt="2021-04-15T22:06:13.727" v="295" actId="113"/>
        <pc:sldMkLst>
          <pc:docMk/>
          <pc:sldMk cId="2800567986" sldId="607"/>
        </pc:sldMkLst>
        <pc:spChg chg="mod">
          <ac:chgData name="Melanie Willoughby" userId="e127165d425aae4b" providerId="LiveId" clId="{A9A587A1-15F6-4D40-996D-1D6CDBC7C767}" dt="2021-04-15T21:49:16.446" v="165" actId="20577"/>
          <ac:spMkLst>
            <pc:docMk/>
            <pc:sldMk cId="2800567986" sldId="607"/>
            <ac:spMk id="2" creationId="{A632D13F-D102-405B-B8FA-84B399A35CBC}"/>
          </ac:spMkLst>
        </pc:spChg>
        <pc:spChg chg="add mod">
          <ac:chgData name="Melanie Willoughby" userId="e127165d425aae4b" providerId="LiveId" clId="{A9A587A1-15F6-4D40-996D-1D6CDBC7C767}" dt="2021-04-15T22:06:13.727" v="295" actId="113"/>
          <ac:spMkLst>
            <pc:docMk/>
            <pc:sldMk cId="2800567986" sldId="607"/>
            <ac:spMk id="3" creationId="{EBF2B91E-6A67-44FF-93C3-371D97E35F57}"/>
          </ac:spMkLst>
        </pc:spChg>
      </pc:sldChg>
      <pc:sldChg chg="addSp delSp modSp new mod addCm">
        <pc:chgData name="Melanie Willoughby" userId="e127165d425aae4b" providerId="LiveId" clId="{A9A587A1-15F6-4D40-996D-1D6CDBC7C767}" dt="2021-04-15T22:05:13.390" v="285" actId="20577"/>
        <pc:sldMkLst>
          <pc:docMk/>
          <pc:sldMk cId="3215440640" sldId="608"/>
        </pc:sldMkLst>
        <pc:spChg chg="mod">
          <ac:chgData name="Melanie Willoughby" userId="e127165d425aae4b" providerId="LiveId" clId="{A9A587A1-15F6-4D40-996D-1D6CDBC7C767}" dt="2021-04-15T21:55:01.420" v="184" actId="122"/>
          <ac:spMkLst>
            <pc:docMk/>
            <pc:sldMk cId="3215440640" sldId="608"/>
            <ac:spMk id="2" creationId="{9C6BB9AE-A94D-4B1A-9928-2C441E8FC799}"/>
          </ac:spMkLst>
        </pc:spChg>
        <pc:spChg chg="add del mod">
          <ac:chgData name="Melanie Willoughby" userId="e127165d425aae4b" providerId="LiveId" clId="{A9A587A1-15F6-4D40-996D-1D6CDBC7C767}" dt="2021-04-15T21:55:32.590" v="190"/>
          <ac:spMkLst>
            <pc:docMk/>
            <pc:sldMk cId="3215440640" sldId="608"/>
            <ac:spMk id="5" creationId="{539ED4F4-0F11-4C57-9467-6B90140AB1BA}"/>
          </ac:spMkLst>
        </pc:spChg>
        <pc:spChg chg="add del mod">
          <ac:chgData name="Melanie Willoughby" userId="e127165d425aae4b" providerId="LiveId" clId="{A9A587A1-15F6-4D40-996D-1D6CDBC7C767}" dt="2021-04-15T21:58:21.906" v="229"/>
          <ac:spMkLst>
            <pc:docMk/>
            <pc:sldMk cId="3215440640" sldId="608"/>
            <ac:spMk id="6" creationId="{86075CF3-FE2B-4271-8FFC-550B074C7B25}"/>
          </ac:spMkLst>
        </pc:spChg>
        <pc:spChg chg="add mod">
          <ac:chgData name="Melanie Willoughby" userId="e127165d425aae4b" providerId="LiveId" clId="{A9A587A1-15F6-4D40-996D-1D6CDBC7C767}" dt="2021-04-15T22:05:13.390" v="285" actId="20577"/>
          <ac:spMkLst>
            <pc:docMk/>
            <pc:sldMk cId="3215440640" sldId="608"/>
            <ac:spMk id="7" creationId="{D4254DEE-6EFC-44C7-9C53-4799A2B35B06}"/>
          </ac:spMkLst>
        </pc:spChg>
        <pc:picChg chg="add del mod">
          <ac:chgData name="Melanie Willoughby" userId="e127165d425aae4b" providerId="LiveId" clId="{A9A587A1-15F6-4D40-996D-1D6CDBC7C767}" dt="2021-04-15T21:50:31.832" v="175" actId="21"/>
          <ac:picMkLst>
            <pc:docMk/>
            <pc:sldMk cId="3215440640" sldId="608"/>
            <ac:picMk id="4" creationId="{9B23BD29-62E0-4061-90CA-C4FD8ACC9502}"/>
          </ac:picMkLst>
        </pc:picChg>
      </pc:sldChg>
      <pc:sldChg chg="addSp delSp modSp new mod ord">
        <pc:chgData name="Melanie Willoughby" userId="e127165d425aae4b" providerId="LiveId" clId="{A9A587A1-15F6-4D40-996D-1D6CDBC7C767}" dt="2021-04-15T22:03:18.522" v="267" actId="20577"/>
        <pc:sldMkLst>
          <pc:docMk/>
          <pc:sldMk cId="256816021" sldId="609"/>
        </pc:sldMkLst>
        <pc:spChg chg="mod">
          <ac:chgData name="Melanie Willoughby" userId="e127165d425aae4b" providerId="LiveId" clId="{A9A587A1-15F6-4D40-996D-1D6CDBC7C767}" dt="2021-04-15T21:59:24.439" v="237" actId="20577"/>
          <ac:spMkLst>
            <pc:docMk/>
            <pc:sldMk cId="256816021" sldId="609"/>
            <ac:spMk id="2" creationId="{AFB3661A-89CD-4F59-9608-D35B1A5B8BE8}"/>
          </ac:spMkLst>
        </pc:spChg>
        <pc:spChg chg="add del mod">
          <ac:chgData name="Melanie Willoughby" userId="e127165d425aae4b" providerId="LiveId" clId="{A9A587A1-15F6-4D40-996D-1D6CDBC7C767}" dt="2021-04-15T22:01:06.772" v="245"/>
          <ac:spMkLst>
            <pc:docMk/>
            <pc:sldMk cId="256816021" sldId="609"/>
            <ac:spMk id="3" creationId="{79788031-DEFF-4FEC-A705-5D76A93B3713}"/>
          </ac:spMkLst>
        </pc:spChg>
        <pc:spChg chg="add mod">
          <ac:chgData name="Melanie Willoughby" userId="e127165d425aae4b" providerId="LiveId" clId="{A9A587A1-15F6-4D40-996D-1D6CDBC7C767}" dt="2021-04-15T22:03:18.522" v="267" actId="20577"/>
          <ac:spMkLst>
            <pc:docMk/>
            <pc:sldMk cId="256816021" sldId="609"/>
            <ac:spMk id="4" creationId="{053B0997-EEFF-4EB1-B802-2C2226B2E36D}"/>
          </ac:spMkLst>
        </pc:spChg>
      </pc:sldChg>
      <pc:sldChg chg="addSp delSp modSp new mod">
        <pc:chgData name="Melanie Willoughby" userId="e127165d425aae4b" providerId="LiveId" clId="{A9A587A1-15F6-4D40-996D-1D6CDBC7C767}" dt="2021-04-15T22:09:23.162" v="334"/>
        <pc:sldMkLst>
          <pc:docMk/>
          <pc:sldMk cId="4102519548" sldId="610"/>
        </pc:sldMkLst>
        <pc:spChg chg="mod">
          <ac:chgData name="Melanie Willoughby" userId="e127165d425aae4b" providerId="LiveId" clId="{A9A587A1-15F6-4D40-996D-1D6CDBC7C767}" dt="2021-04-15T22:03:55.078" v="272" actId="122"/>
          <ac:spMkLst>
            <pc:docMk/>
            <pc:sldMk cId="4102519548" sldId="610"/>
            <ac:spMk id="2" creationId="{EB7250B1-1335-476D-BFFF-485113F1B3F1}"/>
          </ac:spMkLst>
        </pc:spChg>
        <pc:spChg chg="add del mod">
          <ac:chgData name="Melanie Willoughby" userId="e127165d425aae4b" providerId="LiveId" clId="{A9A587A1-15F6-4D40-996D-1D6CDBC7C767}" dt="2021-04-15T22:04:31.336" v="277"/>
          <ac:spMkLst>
            <pc:docMk/>
            <pc:sldMk cId="4102519548" sldId="610"/>
            <ac:spMk id="3" creationId="{BF2530F5-8E09-44EA-8FA3-E437AE6FB3CA}"/>
          </ac:spMkLst>
        </pc:spChg>
        <pc:spChg chg="add del mod">
          <ac:chgData name="Melanie Willoughby" userId="e127165d425aae4b" providerId="LiveId" clId="{A9A587A1-15F6-4D40-996D-1D6CDBC7C767}" dt="2021-04-15T22:04:31.336" v="279"/>
          <ac:spMkLst>
            <pc:docMk/>
            <pc:sldMk cId="4102519548" sldId="610"/>
            <ac:spMk id="4" creationId="{03CD466B-F79F-421B-9B2D-6369894F1D06}"/>
          </ac:spMkLst>
        </pc:spChg>
        <pc:spChg chg="add del mod">
          <ac:chgData name="Melanie Willoughby" userId="e127165d425aae4b" providerId="LiveId" clId="{A9A587A1-15F6-4D40-996D-1D6CDBC7C767}" dt="2021-04-15T22:09:23.162" v="334"/>
          <ac:spMkLst>
            <pc:docMk/>
            <pc:sldMk cId="4102519548" sldId="610"/>
            <ac:spMk id="5" creationId="{890B7882-CFAA-4543-8EE3-8D6FD257F0AB}"/>
          </ac:spMkLst>
        </pc:spChg>
        <pc:spChg chg="add mod">
          <ac:chgData name="Melanie Willoughby" userId="e127165d425aae4b" providerId="LiveId" clId="{A9A587A1-15F6-4D40-996D-1D6CDBC7C767}" dt="2021-04-15T22:09:17.675" v="332" actId="5793"/>
          <ac:spMkLst>
            <pc:docMk/>
            <pc:sldMk cId="4102519548" sldId="610"/>
            <ac:spMk id="6" creationId="{7378D370-4138-4DAB-A7E6-B5AC77EEA844}"/>
          </ac:spMkLst>
        </pc:spChg>
      </pc:sldChg>
      <pc:sldChg chg="addSp modSp new mod">
        <pc:chgData name="Melanie Willoughby" userId="e127165d425aae4b" providerId="LiveId" clId="{A9A587A1-15F6-4D40-996D-1D6CDBC7C767}" dt="2021-04-16T00:03:57.985" v="996" actId="20577"/>
        <pc:sldMkLst>
          <pc:docMk/>
          <pc:sldMk cId="2133336695" sldId="611"/>
        </pc:sldMkLst>
        <pc:spChg chg="mod">
          <ac:chgData name="Melanie Willoughby" userId="e127165d425aae4b" providerId="LiveId" clId="{A9A587A1-15F6-4D40-996D-1D6CDBC7C767}" dt="2021-04-15T22:25:51.037" v="378" actId="113"/>
          <ac:spMkLst>
            <pc:docMk/>
            <pc:sldMk cId="2133336695" sldId="611"/>
            <ac:spMk id="2" creationId="{7B891894-C10D-43FE-91AC-F5189C31B70F}"/>
          </ac:spMkLst>
        </pc:spChg>
        <pc:spChg chg="add mod">
          <ac:chgData name="Melanie Willoughby" userId="e127165d425aae4b" providerId="LiveId" clId="{A9A587A1-15F6-4D40-996D-1D6CDBC7C767}" dt="2021-04-16T00:03:57.985" v="996" actId="20577"/>
          <ac:spMkLst>
            <pc:docMk/>
            <pc:sldMk cId="2133336695" sldId="611"/>
            <ac:spMk id="3" creationId="{54FCC5DD-E2A5-4314-97C0-594EB92C0B30}"/>
          </ac:spMkLst>
        </pc:spChg>
      </pc:sldChg>
      <pc:sldChg chg="addSp modSp new mod">
        <pc:chgData name="Melanie Willoughby" userId="e127165d425aae4b" providerId="LiveId" clId="{A9A587A1-15F6-4D40-996D-1D6CDBC7C767}" dt="2021-04-15T22:34:48.697" v="975" actId="5793"/>
        <pc:sldMkLst>
          <pc:docMk/>
          <pc:sldMk cId="2853085881" sldId="612"/>
        </pc:sldMkLst>
        <pc:spChg chg="mod">
          <ac:chgData name="Melanie Willoughby" userId="e127165d425aae4b" providerId="LiveId" clId="{A9A587A1-15F6-4D40-996D-1D6CDBC7C767}" dt="2021-04-15T22:30:35.456" v="683" actId="122"/>
          <ac:spMkLst>
            <pc:docMk/>
            <pc:sldMk cId="2853085881" sldId="612"/>
            <ac:spMk id="2" creationId="{B0F5C85D-4957-47B9-9FC6-91BAF49387ED}"/>
          </ac:spMkLst>
        </pc:spChg>
        <pc:spChg chg="add mod">
          <ac:chgData name="Melanie Willoughby" userId="e127165d425aae4b" providerId="LiveId" clId="{A9A587A1-15F6-4D40-996D-1D6CDBC7C767}" dt="2021-04-15T22:34:48.697" v="975" actId="5793"/>
          <ac:spMkLst>
            <pc:docMk/>
            <pc:sldMk cId="2853085881" sldId="612"/>
            <ac:spMk id="3" creationId="{522741A2-179E-4C76-9317-C94C312539DD}"/>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4-15T17:55:12.475" idx="2">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2-17T18:28:08.101"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E068299-2B63-AF4E-8F52-C1C1950625DA}"/>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CD254847-4D14-2542-8723-A65006304B48}"/>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9C7E3DBE-5B4A-934C-ACAC-6BE19D0BAB08}" type="datetimeFigureOut">
              <a:rPr lang="en-US" smtClean="0"/>
              <a:t>4/16/2021</a:t>
            </a:fld>
            <a:endParaRPr lang="en-US" dirty="0"/>
          </a:p>
        </p:txBody>
      </p:sp>
      <p:sp>
        <p:nvSpPr>
          <p:cNvPr id="4" name="Footer Placeholder 3">
            <a:extLst>
              <a:ext uri="{FF2B5EF4-FFF2-40B4-BE49-F238E27FC236}">
                <a16:creationId xmlns:a16="http://schemas.microsoft.com/office/drawing/2014/main" xmlns="" id="{F07ABFF3-6E77-0B47-BC6D-52958C637290}"/>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FD526B4-C997-054E-8CC6-EE7986DFDAFB}"/>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68683C8-1B95-4C46-9CDC-C1A631ADE94A}" type="slidenum">
              <a:rPr lang="en-US" smtClean="0"/>
              <a:t>‹#›</a:t>
            </a:fld>
            <a:endParaRPr lang="en-US" dirty="0"/>
          </a:p>
        </p:txBody>
      </p:sp>
    </p:spTree>
    <p:extLst>
      <p:ext uri="{BB962C8B-B14F-4D97-AF65-F5344CB8AC3E}">
        <p14:creationId xmlns:p14="http://schemas.microsoft.com/office/powerpoint/2010/main" val="4177033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175D65B-986E-6646-A912-C745199792E6}" type="datetimeFigureOut">
              <a:rPr lang="en-US" smtClean="0"/>
              <a:t>4/16/2021</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9B3FDA4-E36D-5849-B346-2F50346D2A25}" type="slidenum">
              <a:rPr lang="en-US" smtClean="0"/>
              <a:t>‹#›</a:t>
            </a:fld>
            <a:endParaRPr lang="en-US" dirty="0"/>
          </a:p>
        </p:txBody>
      </p:sp>
    </p:spTree>
    <p:extLst>
      <p:ext uri="{BB962C8B-B14F-4D97-AF65-F5344CB8AC3E}">
        <p14:creationId xmlns:p14="http://schemas.microsoft.com/office/powerpoint/2010/main" val="303845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1384300" y="1163638"/>
            <a:ext cx="4181475" cy="3136900"/>
          </a:xfrm>
          <a:prstGeom prst="rect">
            <a:avLst/>
          </a:prstGeom>
        </p:spPr>
      </p:sp>
      <p:sp>
        <p:nvSpPr>
          <p:cNvPr id="266"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67"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4DCF4-D9C7-4A1F-80B1-D8A2B094A9BD}"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56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818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773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982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400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5953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942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0" marR="0" lvl="0" indent="0" algn="l" defTabSz="914400" rtl="0" eaLnBrk="1" fontAlgn="auto" latinLnBrk="0" hangingPunct="1">
              <a:lnSpc>
                <a:spcPct val="100000"/>
              </a:lnSpc>
              <a:spcBef>
                <a:spcPts val="0"/>
              </a:spcBef>
              <a:spcAft>
                <a:spcPts val="0"/>
              </a:spcAft>
              <a:buClr>
                <a:srgbClr val="000000"/>
              </a:buClr>
              <a:buSzPct val="45000"/>
              <a:buFontTx/>
              <a:buNone/>
              <a:tabLst/>
              <a:defRPr/>
            </a:pPr>
            <a:r>
              <a:rPr kumimoji="0" lang="en-US" sz="1200" b="0" i="0" u="none" strike="noStrike" kern="1200" cap="none" spc="-1" normalizeH="0" baseline="0" noProof="0" dirty="0">
                <a:ln>
                  <a:noFill/>
                </a:ln>
                <a:solidFill>
                  <a:srgbClr val="000000"/>
                </a:solidFill>
                <a:effectLst/>
                <a:uLnTx/>
                <a:uFillTx/>
                <a:latin typeface="+mn-lt"/>
                <a:ea typeface="DejaVu Sans"/>
              </a:rPr>
              <a:t>Foreign Trade Missions</a:t>
            </a:r>
          </a:p>
          <a:p>
            <a:pPr marL="216000" marR="0" lvl="0" indent="-214920" algn="l" defTabSz="914400" rtl="0" eaLnBrk="1" fontAlgn="auto" latinLnBrk="0" hangingPunct="1">
              <a:lnSpc>
                <a:spcPct val="100000"/>
              </a:lnSpc>
              <a:spcBef>
                <a:spcPts val="0"/>
              </a:spcBef>
              <a:spcAft>
                <a:spcPts val="0"/>
              </a:spcAft>
              <a:buClr>
                <a:srgbClr val="000000"/>
              </a:buClr>
              <a:buSzPct val="45000"/>
              <a:buFont typeface="Symbol"/>
              <a:buChar char=""/>
              <a:tabLst/>
              <a:defRPr/>
            </a:pPr>
            <a:r>
              <a:rPr kumimoji="0" lang="en-US" sz="1200" b="0" i="0" u="none" strike="noStrike" kern="1200" cap="none" spc="-1" normalizeH="0" baseline="0" noProof="0" dirty="0">
                <a:ln>
                  <a:noFill/>
                </a:ln>
                <a:solidFill>
                  <a:srgbClr val="000000"/>
                </a:solidFill>
                <a:effectLst/>
                <a:uLnTx/>
                <a:uFillTx/>
                <a:latin typeface="+mn-lt"/>
                <a:ea typeface="DejaVu Sans"/>
              </a:rPr>
              <a:t>Includes in-person or virtual/online participation</a:t>
            </a:r>
          </a:p>
          <a:p>
            <a:pPr marL="216000" marR="0" lvl="0" indent="-214920" algn="l" defTabSz="914400" rtl="0" eaLnBrk="1" fontAlgn="auto" latinLnBrk="0" hangingPunct="1">
              <a:lnSpc>
                <a:spcPct val="100000"/>
              </a:lnSpc>
              <a:spcBef>
                <a:spcPts val="0"/>
              </a:spcBef>
              <a:spcAft>
                <a:spcPts val="0"/>
              </a:spcAft>
              <a:buClr>
                <a:srgbClr val="000000"/>
              </a:buClr>
              <a:buSzPct val="45000"/>
              <a:buFont typeface="Symbol"/>
              <a:buChar char=""/>
              <a:tabLst/>
              <a:defRPr/>
            </a:pPr>
            <a:r>
              <a:rPr kumimoji="0" lang="en-US" sz="1200" b="0" i="0" u="none" strike="noStrike" kern="1200" cap="none" spc="-1" normalizeH="0" baseline="0" noProof="0" dirty="0">
                <a:ln>
                  <a:noFill/>
                </a:ln>
                <a:solidFill>
                  <a:srgbClr val="000000"/>
                </a:solidFill>
                <a:effectLst/>
                <a:uLnTx/>
                <a:uFillTx/>
                <a:latin typeface="+mn-lt"/>
                <a:ea typeface="DejaVu Sans"/>
              </a:rPr>
              <a:t>Business Match Making Service</a:t>
            </a:r>
          </a:p>
          <a:p>
            <a:pPr marL="216000" marR="0" lvl="0" indent="-214920" algn="l" defTabSz="914400" rtl="0" eaLnBrk="1" fontAlgn="auto" latinLnBrk="0" hangingPunct="1">
              <a:lnSpc>
                <a:spcPct val="100000"/>
              </a:lnSpc>
              <a:spcBef>
                <a:spcPts val="0"/>
              </a:spcBef>
              <a:spcAft>
                <a:spcPts val="0"/>
              </a:spcAft>
              <a:buClr>
                <a:srgbClr val="000000"/>
              </a:buClr>
              <a:buSzPct val="45000"/>
              <a:buFont typeface="Symbol"/>
              <a:buChar char=""/>
              <a:tabLst/>
              <a:defRPr/>
            </a:pPr>
            <a:r>
              <a:rPr kumimoji="0" lang="en-US" sz="1200" b="0" i="0" u="none" strike="noStrike" kern="1200" cap="none" spc="-1" normalizeH="0" baseline="0" noProof="0" dirty="0">
                <a:ln>
                  <a:noFill/>
                </a:ln>
                <a:solidFill>
                  <a:srgbClr val="000000"/>
                </a:solidFill>
                <a:effectLst/>
                <a:uLnTx/>
                <a:uFillTx/>
                <a:latin typeface="+mn-lt"/>
                <a:ea typeface="DejaVu Sans"/>
              </a:rPr>
              <a:t>Individual interpreter cost during event</a:t>
            </a:r>
          </a:p>
          <a:p>
            <a:pPr marL="1080" lvl="0">
              <a:buClr>
                <a:srgbClr val="000000"/>
              </a:buClr>
              <a:buSzPct val="45000"/>
              <a:defRPr/>
            </a:pPr>
            <a:r>
              <a:rPr lang="en-US" sz="1200" spc="-1" dirty="0">
                <a:solidFill>
                  <a:srgbClr val="000000"/>
                </a:solidFill>
                <a:latin typeface="+mn-lt"/>
              </a:rPr>
              <a:t>Subscription Fees to Data Bases</a:t>
            </a:r>
          </a:p>
          <a:p>
            <a:pPr marL="216000" lvl="0" indent="-214920">
              <a:buClr>
                <a:srgbClr val="000000"/>
              </a:buClr>
              <a:buSzPct val="45000"/>
              <a:buFont typeface="Symbol"/>
              <a:buChar char=""/>
              <a:defRPr/>
            </a:pPr>
            <a:r>
              <a:rPr lang="en-US" sz="1200" spc="-1" dirty="0">
                <a:solidFill>
                  <a:srgbClr val="000000"/>
                </a:solidFill>
                <a:latin typeface="+mn-lt"/>
              </a:rPr>
              <a:t>All U.S. Department of Commerce – Commercial Services</a:t>
            </a:r>
          </a:p>
          <a:p>
            <a:pPr marL="216000" lvl="0" indent="-214920">
              <a:buClr>
                <a:srgbClr val="000000"/>
              </a:buClr>
              <a:buSzPct val="45000"/>
              <a:buFont typeface="Symbol"/>
              <a:buChar char=""/>
              <a:defRPr/>
            </a:pPr>
            <a:r>
              <a:rPr lang="en-US" sz="1200" spc="-1" dirty="0">
                <a:solidFill>
                  <a:srgbClr val="000000"/>
                </a:solidFill>
                <a:latin typeface="+mn-lt"/>
              </a:rPr>
              <a:t>Business Match Making Service, Export-Market Research Tool</a:t>
            </a:r>
            <a:endParaRPr lang="en-US" sz="1200" b="1" spc="-1" dirty="0">
              <a:solidFill>
                <a:srgbClr val="000000"/>
              </a:solidFill>
              <a:latin typeface="+mn-lt"/>
            </a:endParaRPr>
          </a:p>
          <a:p>
            <a:pPr marL="216000" lvl="0" indent="-214920">
              <a:buClr>
                <a:srgbClr val="000000"/>
              </a:buClr>
              <a:buSzPct val="45000"/>
              <a:buFont typeface="Symbol"/>
              <a:buChar char=""/>
              <a:defRPr/>
            </a:pPr>
            <a:r>
              <a:rPr lang="en-US" sz="1200" spc="-1" dirty="0">
                <a:solidFill>
                  <a:srgbClr val="000000"/>
                </a:solidFill>
                <a:latin typeface="+mn-lt"/>
              </a:rPr>
              <a:t>Product Compliance Testing for Market Entry</a:t>
            </a:r>
            <a:endParaRPr kumimoji="0" lang="en-US" sz="1200" b="0" i="0" u="none" strike="noStrike" kern="1200" cap="none" spc="-1" normalizeH="0" baseline="0" noProof="0" dirty="0">
              <a:ln>
                <a:noFill/>
              </a:ln>
              <a:solidFill>
                <a:prstClr val="black"/>
              </a:solidFill>
              <a:effectLst/>
              <a:uLnTx/>
              <a:uFillTx/>
              <a:latin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3FDA4-E36D-5849-B346-2F50346D2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5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384300" y="1163638"/>
            <a:ext cx="4181475" cy="3136900"/>
          </a:xfrm>
          <a:prstGeom prst="rect">
            <a:avLst/>
          </a:prstGeom>
        </p:spPr>
      </p:sp>
      <p:sp>
        <p:nvSpPr>
          <p:cNvPr id="275"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6"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9F368-FF8C-40A5-9E01-736D65464016}"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98869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384300" y="1163638"/>
            <a:ext cx="4181475" cy="3136900"/>
          </a:xfrm>
          <a:prstGeom prst="rect">
            <a:avLst/>
          </a:prstGeom>
        </p:spPr>
      </p:sp>
      <p:sp>
        <p:nvSpPr>
          <p:cNvPr id="275"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6"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9F368-FF8C-40A5-9E01-736D65464016}"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395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384300" y="1163638"/>
            <a:ext cx="4181475" cy="3136900"/>
          </a:xfrm>
          <a:prstGeom prst="rect">
            <a:avLst/>
          </a:prstGeom>
        </p:spPr>
      </p:sp>
      <p:sp>
        <p:nvSpPr>
          <p:cNvPr id="275"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6"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9F368-FF8C-40A5-9E01-736D65464016}"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9985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B3FDA4-E36D-5849-B346-2F50346D2A25}" type="slidenum">
              <a:rPr lang="en-US" smtClean="0"/>
              <a:t>35</a:t>
            </a:fld>
            <a:endParaRPr lang="en-US" dirty="0"/>
          </a:p>
        </p:txBody>
      </p:sp>
    </p:spTree>
    <p:extLst>
      <p:ext uri="{BB962C8B-B14F-4D97-AF65-F5344CB8AC3E}">
        <p14:creationId xmlns:p14="http://schemas.microsoft.com/office/powerpoint/2010/main" val="34036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164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384300" y="1163638"/>
            <a:ext cx="4181475" cy="3136900"/>
          </a:xfrm>
          <a:prstGeom prst="rect">
            <a:avLst/>
          </a:prstGeom>
        </p:spPr>
      </p:sp>
      <p:sp>
        <p:nvSpPr>
          <p:cNvPr id="272" name="PlaceHolder 2"/>
          <p:cNvSpPr>
            <a:spLocks noGrp="1"/>
          </p:cNvSpPr>
          <p:nvPr>
            <p:ph type="body"/>
          </p:nvPr>
        </p:nvSpPr>
        <p:spPr>
          <a:xfrm>
            <a:off x="695520" y="4479840"/>
            <a:ext cx="5559840" cy="3661560"/>
          </a:xfrm>
          <a:prstGeom prst="rect">
            <a:avLst/>
          </a:prstGeom>
        </p:spPr>
        <p:txBody>
          <a:bodyPr lIns="92880" tIns="46440" rIns="92880" bIns="46440">
            <a:noAutofit/>
          </a:bodyPr>
          <a:lstStyle/>
          <a:p>
            <a:endParaRPr lang="en-US" sz="2000" b="0" strike="noStrike" spc="-1" dirty="0">
              <a:latin typeface="Arial"/>
            </a:endParaRPr>
          </a:p>
        </p:txBody>
      </p:sp>
      <p:sp>
        <p:nvSpPr>
          <p:cNvPr id="273" name="CustomShape 3"/>
          <p:cNvSpPr/>
          <p:nvPr/>
        </p:nvSpPr>
        <p:spPr>
          <a:xfrm>
            <a:off x="3939480" y="8841960"/>
            <a:ext cx="3009960" cy="462960"/>
          </a:xfrm>
          <a:prstGeom prst="rect">
            <a:avLst/>
          </a:prstGeom>
          <a:noFill/>
          <a:ln>
            <a:noFill/>
          </a:ln>
        </p:spPr>
        <p:style>
          <a:lnRef idx="0">
            <a:scrgbClr r="0" g="0" b="0"/>
          </a:lnRef>
          <a:fillRef idx="0">
            <a:scrgbClr r="0" g="0" b="0"/>
          </a:fillRef>
          <a:effectRef idx="0">
            <a:scrgbClr r="0" g="0" b="0"/>
          </a:effectRef>
          <a:fontRef idx="minor"/>
        </p:style>
        <p:txBody>
          <a:bodyPr lIns="92880" tIns="46440" rIns="92880" bIns="464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7001F-007D-4B0B-A3C6-445641124259}" type="slidenum">
              <a:rPr kumimoji="0" lang="en-US" sz="1200" b="0" i="0" u="none" strike="noStrike" kern="1200" cap="none" spc="-1"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1581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83499-2BE6-0143-8274-DF76B8CFFD90}" type="slidenum">
              <a:rPr lang="en-US" smtClean="0"/>
              <a:t>‹#›</a:t>
            </a:fld>
            <a:endParaRPr lang="en-US" dirty="0"/>
          </a:p>
        </p:txBody>
      </p:sp>
    </p:spTree>
    <p:extLst>
      <p:ext uri="{BB962C8B-B14F-4D97-AF65-F5344CB8AC3E}">
        <p14:creationId xmlns:p14="http://schemas.microsoft.com/office/powerpoint/2010/main" val="99230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43A39D-1DC7-624F-8AA7-08260CF7EB94}"/>
              </a:ext>
            </a:extLst>
          </p:cNvPr>
          <p:cNvPicPr>
            <a:picLocks noChangeAspect="1"/>
          </p:cNvPicPr>
          <p:nvPr userDrawn="1"/>
        </p:nvPicPr>
        <p:blipFill>
          <a:blip r:embed="rId2"/>
          <a:stretch>
            <a:fillRect/>
          </a:stretch>
        </p:blipFill>
        <p:spPr>
          <a:xfrm>
            <a:off x="6148593" y="6127513"/>
            <a:ext cx="2799080" cy="561876"/>
          </a:xfrm>
          <a:prstGeom prst="rect">
            <a:avLst/>
          </a:prstGeom>
        </p:spPr>
      </p:pic>
      <p:pic>
        <p:nvPicPr>
          <p:cNvPr id="5" name="Picture 4">
            <a:extLst>
              <a:ext uri="{FF2B5EF4-FFF2-40B4-BE49-F238E27FC236}">
                <a16:creationId xmlns:a16="http://schemas.microsoft.com/office/drawing/2014/main" xmlns="" id="{39B3A507-4B8E-4F49-9B7B-A0A760461D80}"/>
              </a:ext>
            </a:extLst>
          </p:cNvPr>
          <p:cNvPicPr>
            <a:picLocks noChangeAspect="1"/>
          </p:cNvPicPr>
          <p:nvPr userDrawn="1"/>
        </p:nvPicPr>
        <p:blipFill>
          <a:blip r:embed="rId3"/>
          <a:stretch>
            <a:fillRect/>
          </a:stretch>
        </p:blipFill>
        <p:spPr>
          <a:xfrm>
            <a:off x="0" y="0"/>
            <a:ext cx="9144000" cy="1143000"/>
          </a:xfrm>
          <a:prstGeom prst="rect">
            <a:avLst/>
          </a:prstGeom>
        </p:spPr>
      </p:pic>
      <p:sp>
        <p:nvSpPr>
          <p:cNvPr id="7" name="Title 7">
            <a:extLst>
              <a:ext uri="{FF2B5EF4-FFF2-40B4-BE49-F238E27FC236}">
                <a16:creationId xmlns:a16="http://schemas.microsoft.com/office/drawing/2014/main" xmlns="" id="{B3EA4727-A4C8-C44B-879C-D8ED25509995}"/>
              </a:ext>
            </a:extLst>
          </p:cNvPr>
          <p:cNvSpPr>
            <a:spLocks noGrp="1"/>
          </p:cNvSpPr>
          <p:nvPr>
            <p:ph type="title"/>
          </p:nvPr>
        </p:nvSpPr>
        <p:spPr>
          <a:xfrm>
            <a:off x="3727048" y="1331088"/>
            <a:ext cx="5220626" cy="472728"/>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7293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43A39D-1DC7-624F-8AA7-08260CF7EB94}"/>
              </a:ext>
            </a:extLst>
          </p:cNvPr>
          <p:cNvPicPr>
            <a:picLocks noChangeAspect="1"/>
          </p:cNvPicPr>
          <p:nvPr userDrawn="1"/>
        </p:nvPicPr>
        <p:blipFill>
          <a:blip r:embed="rId2"/>
          <a:stretch>
            <a:fillRect/>
          </a:stretch>
        </p:blipFill>
        <p:spPr>
          <a:xfrm>
            <a:off x="6148593" y="6127513"/>
            <a:ext cx="2799080" cy="561876"/>
          </a:xfrm>
          <a:prstGeom prst="rect">
            <a:avLst/>
          </a:prstGeom>
        </p:spPr>
      </p:pic>
      <p:pic>
        <p:nvPicPr>
          <p:cNvPr id="5" name="Picture 4">
            <a:extLst>
              <a:ext uri="{FF2B5EF4-FFF2-40B4-BE49-F238E27FC236}">
                <a16:creationId xmlns:a16="http://schemas.microsoft.com/office/drawing/2014/main" xmlns="" id="{39B3A507-4B8E-4F49-9B7B-A0A760461D80}"/>
              </a:ext>
            </a:extLst>
          </p:cNvPr>
          <p:cNvPicPr>
            <a:picLocks noChangeAspect="1"/>
          </p:cNvPicPr>
          <p:nvPr userDrawn="1"/>
        </p:nvPicPr>
        <p:blipFill>
          <a:blip r:embed="rId3"/>
          <a:stretch>
            <a:fillRect/>
          </a:stretch>
        </p:blipFill>
        <p:spPr>
          <a:xfrm>
            <a:off x="0" y="0"/>
            <a:ext cx="9144000" cy="1143000"/>
          </a:xfrm>
          <a:prstGeom prst="rect">
            <a:avLst/>
          </a:prstGeom>
        </p:spPr>
      </p:pic>
      <p:sp>
        <p:nvSpPr>
          <p:cNvPr id="7" name="Title 7">
            <a:extLst>
              <a:ext uri="{FF2B5EF4-FFF2-40B4-BE49-F238E27FC236}">
                <a16:creationId xmlns:a16="http://schemas.microsoft.com/office/drawing/2014/main" xmlns="" id="{B3EA4727-A4C8-C44B-879C-D8ED25509995}"/>
              </a:ext>
            </a:extLst>
          </p:cNvPr>
          <p:cNvSpPr>
            <a:spLocks noGrp="1"/>
          </p:cNvSpPr>
          <p:nvPr>
            <p:ph type="title"/>
          </p:nvPr>
        </p:nvSpPr>
        <p:spPr>
          <a:xfrm>
            <a:off x="5127586" y="1331088"/>
            <a:ext cx="3657600" cy="798653"/>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5758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FE062DC-DEB7-2B4E-8B8D-F4C97608F86D}"/>
              </a:ext>
            </a:extLst>
          </p:cNvPr>
          <p:cNvPicPr>
            <a:picLocks noChangeAspect="1"/>
          </p:cNvPicPr>
          <p:nvPr userDrawn="1"/>
        </p:nvPicPr>
        <p:blipFill>
          <a:blip r:embed="rId2"/>
          <a:stretch>
            <a:fillRect/>
          </a:stretch>
        </p:blipFill>
        <p:spPr>
          <a:xfrm>
            <a:off x="0" y="0"/>
            <a:ext cx="3505200" cy="6858000"/>
          </a:xfrm>
          <a:prstGeom prst="rect">
            <a:avLst/>
          </a:prstGeom>
        </p:spPr>
      </p:pic>
      <p:sp>
        <p:nvSpPr>
          <p:cNvPr id="8" name="Title 7">
            <a:extLst>
              <a:ext uri="{FF2B5EF4-FFF2-40B4-BE49-F238E27FC236}">
                <a16:creationId xmlns:a16="http://schemas.microsoft.com/office/drawing/2014/main" xmlns="" id="{A25767E1-DCC3-AE49-89D2-F36AF09FCB23}"/>
              </a:ext>
            </a:extLst>
          </p:cNvPr>
          <p:cNvSpPr>
            <a:spLocks noGrp="1"/>
          </p:cNvSpPr>
          <p:nvPr userDrawn="1">
            <p:ph type="title"/>
          </p:nvPr>
        </p:nvSpPr>
        <p:spPr>
          <a:xfrm>
            <a:off x="3820046" y="362090"/>
            <a:ext cx="4941989" cy="413414"/>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xmlns="" id="{89F1F497-D702-2F4A-8526-B03936A414CD}"/>
              </a:ext>
            </a:extLst>
          </p:cNvPr>
          <p:cNvPicPr>
            <a:picLocks noChangeAspect="1"/>
          </p:cNvPicPr>
          <p:nvPr userDrawn="1"/>
        </p:nvPicPr>
        <p:blipFill>
          <a:blip r:embed="rId3"/>
          <a:stretch>
            <a:fillRect/>
          </a:stretch>
        </p:blipFill>
        <p:spPr>
          <a:xfrm>
            <a:off x="6148593" y="6127513"/>
            <a:ext cx="2799080" cy="561876"/>
          </a:xfrm>
          <a:prstGeom prst="rect">
            <a:avLst/>
          </a:prstGeom>
        </p:spPr>
      </p:pic>
    </p:spTree>
    <p:extLst>
      <p:ext uri="{BB962C8B-B14F-4D97-AF65-F5344CB8AC3E}">
        <p14:creationId xmlns:p14="http://schemas.microsoft.com/office/powerpoint/2010/main" val="531660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rgbClr val="D0243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AC885A-4E6A-6641-9449-E5076B753AA6}"/>
              </a:ext>
            </a:extLst>
          </p:cNvPr>
          <p:cNvPicPr>
            <a:picLocks noChangeAspect="1"/>
          </p:cNvPicPr>
          <p:nvPr userDrawn="1"/>
        </p:nvPicPr>
        <p:blipFill>
          <a:blip r:embed="rId2"/>
          <a:stretch>
            <a:fillRect/>
          </a:stretch>
        </p:blipFill>
        <p:spPr>
          <a:xfrm>
            <a:off x="0" y="0"/>
            <a:ext cx="9144000" cy="6858000"/>
          </a:xfrm>
          <a:prstGeom prst="rect">
            <a:avLst/>
          </a:prstGeom>
          <a:solidFill>
            <a:srgbClr val="034F9E"/>
          </a:solidFill>
        </p:spPr>
      </p:pic>
      <p:sp>
        <p:nvSpPr>
          <p:cNvPr id="17" name="Title 16">
            <a:extLst>
              <a:ext uri="{FF2B5EF4-FFF2-40B4-BE49-F238E27FC236}">
                <a16:creationId xmlns:a16="http://schemas.microsoft.com/office/drawing/2014/main" xmlns="" id="{B78321B5-C71F-704C-B93A-4FB51D40C7E0}"/>
              </a:ext>
            </a:extLst>
          </p:cNvPr>
          <p:cNvSpPr>
            <a:spLocks noGrp="1"/>
          </p:cNvSpPr>
          <p:nvPr>
            <p:ph type="title" hasCustomPrompt="1"/>
          </p:nvPr>
        </p:nvSpPr>
        <p:spPr>
          <a:xfrm>
            <a:off x="818148" y="2978044"/>
            <a:ext cx="5260155" cy="901912"/>
          </a:xfrm>
          <a:solidFill>
            <a:schemeClr val="tx1">
              <a:alpha val="60000"/>
            </a:schemeClr>
          </a:solidFill>
        </p:spPr>
        <p:txBody>
          <a:bodyPr>
            <a:noAutofit/>
          </a:bodyPr>
          <a:lstStyle>
            <a:lvl1pPr>
              <a:defRPr sz="6000" b="1">
                <a:solidFill>
                  <a:schemeClr val="bg1"/>
                </a:solidFill>
                <a:latin typeface="Calibri" panose="020F0502020204030204" pitchFamily="34" charset="0"/>
                <a:cs typeface="Calibri" panose="020F0502020204030204" pitchFamily="34" charset="0"/>
              </a:defRPr>
            </a:lvl1pPr>
          </a:lstStyle>
          <a:p>
            <a:r>
              <a:rPr lang="en-US" dirty="0"/>
              <a:t>Divider Slide</a:t>
            </a:r>
          </a:p>
        </p:txBody>
      </p:sp>
    </p:spTree>
    <p:extLst>
      <p:ext uri="{BB962C8B-B14F-4D97-AF65-F5344CB8AC3E}">
        <p14:creationId xmlns:p14="http://schemas.microsoft.com/office/powerpoint/2010/main" val="2887634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83499-2BE6-0143-8274-DF76B8CFFD90}" type="slidenum">
              <a:rPr lang="en-US" smtClean="0"/>
              <a:t>‹#›</a:t>
            </a:fld>
            <a:endParaRPr lang="en-US" dirty="0"/>
          </a:p>
        </p:txBody>
      </p:sp>
    </p:spTree>
    <p:extLst>
      <p:ext uri="{BB962C8B-B14F-4D97-AF65-F5344CB8AC3E}">
        <p14:creationId xmlns:p14="http://schemas.microsoft.com/office/powerpoint/2010/main" val="177488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83499-2BE6-0143-8274-DF76B8CFFD90}" type="slidenum">
              <a:rPr lang="en-US" smtClean="0"/>
              <a:t>‹#›</a:t>
            </a:fld>
            <a:endParaRPr lang="en-US" dirty="0"/>
          </a:p>
        </p:txBody>
      </p:sp>
    </p:spTree>
    <p:extLst>
      <p:ext uri="{BB962C8B-B14F-4D97-AF65-F5344CB8AC3E}">
        <p14:creationId xmlns:p14="http://schemas.microsoft.com/office/powerpoint/2010/main" val="2938734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13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65884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36617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8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91174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83499-2BE6-0143-8274-DF76B8CFFD90}" type="slidenum">
              <a:rPr lang="en-US" smtClean="0"/>
              <a:t>‹#›</a:t>
            </a:fld>
            <a:endParaRPr lang="en-US" dirty="0"/>
          </a:p>
        </p:txBody>
      </p:sp>
    </p:spTree>
    <p:extLst>
      <p:ext uri="{BB962C8B-B14F-4D97-AF65-F5344CB8AC3E}">
        <p14:creationId xmlns:p14="http://schemas.microsoft.com/office/powerpoint/2010/main" val="3197611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178714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49043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9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9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132472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9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9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9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69701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730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0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62992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0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114373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1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1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1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13897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4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77901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664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584377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10979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3071672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9685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5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137764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652026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8548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679502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7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21147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10301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C83499-2BE6-0143-8274-DF76B8CFFD90}" type="slidenum">
              <a:rPr lang="en-US" smtClean="0"/>
              <a:t>‹#›</a:t>
            </a:fld>
            <a:endParaRPr lang="en-US" dirty="0"/>
          </a:p>
        </p:txBody>
      </p:sp>
    </p:spTree>
    <p:extLst>
      <p:ext uri="{BB962C8B-B14F-4D97-AF65-F5344CB8AC3E}">
        <p14:creationId xmlns:p14="http://schemas.microsoft.com/office/powerpoint/2010/main" val="25900609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031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43" name="PlaceHolder 2"/>
          <p:cNvSpPr>
            <a:spLocks noGrp="1"/>
          </p:cNvSpPr>
          <p:nvPr>
            <p:ph type="subTitle"/>
          </p:nvPr>
        </p:nvSpPr>
        <p:spPr>
          <a:xfrm>
            <a:off x="457200" y="3426961"/>
            <a:ext cx="8229240" cy="332399"/>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3487692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1173520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400" b="0" strike="noStrike" spc="-1">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261845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Tree>
    <p:extLst>
      <p:ext uri="{BB962C8B-B14F-4D97-AF65-F5344CB8AC3E}">
        <p14:creationId xmlns:p14="http://schemas.microsoft.com/office/powerpoint/2010/main" val="411584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61321"/>
            <a:ext cx="8229240" cy="332399"/>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3543305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4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2400" b="0" strike="noStrike" spc="-1">
              <a:latin typeface="Arial"/>
            </a:endParaRPr>
          </a:p>
        </p:txBody>
      </p:sp>
      <p:sp>
        <p:nvSpPr>
          <p:cNvPr id="5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1101305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2400" b="0" strike="noStrike" spc="-1">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400" b="0" strike="noStrike" spc="-1">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3955533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400" b="0" strike="noStrike" spc="-1">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400" b="0" strike="noStrike" spc="-1">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3792113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2400" b="0" strike="noStrike" spc="-1">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39690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C5096CB-88A2-C94C-B5DF-83FE04864931}"/>
              </a:ext>
            </a:extLst>
          </p:cNvPr>
          <p:cNvPicPr>
            <a:picLocks noChangeAspect="1"/>
          </p:cNvPicPr>
          <p:nvPr userDrawn="1"/>
        </p:nvPicPr>
        <p:blipFill>
          <a:blip r:embed="rId2"/>
          <a:stretch>
            <a:fillRect/>
          </a:stretch>
        </p:blipFill>
        <p:spPr>
          <a:xfrm>
            <a:off x="6520070" y="283304"/>
            <a:ext cx="2371476" cy="476041"/>
          </a:xfrm>
          <a:prstGeom prst="rect">
            <a:avLst/>
          </a:prstGeom>
        </p:spPr>
      </p:pic>
    </p:spTree>
    <p:extLst>
      <p:ext uri="{BB962C8B-B14F-4D97-AF65-F5344CB8AC3E}">
        <p14:creationId xmlns:p14="http://schemas.microsoft.com/office/powerpoint/2010/main" val="4236757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2400" b="0" strike="noStrike" spc="-1">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2400" b="0" strike="noStrike" spc="-1">
              <a:latin typeface="Arial"/>
            </a:endParaRPr>
          </a:p>
        </p:txBody>
      </p:sp>
      <p:sp>
        <p:nvSpPr>
          <p:cNvPr id="6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2400" b="0" strike="noStrike" spc="-1">
              <a:latin typeface="Arial"/>
            </a:endParaRPr>
          </a:p>
        </p:txBody>
      </p:sp>
      <p:sp>
        <p:nvSpPr>
          <p:cNvPr id="7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19722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617476"/>
            <a:ext cx="8229240" cy="457048"/>
          </a:xfrm>
          <a:prstGeom prst="rect">
            <a:avLst/>
          </a:prstGeom>
        </p:spPr>
        <p:txBody>
          <a:bodyPr lIns="0" tIns="0" rIns="0" bIns="0" anchor="ctr">
            <a:spAutoFit/>
          </a:bodyPr>
          <a:lstStyle/>
          <a:p>
            <a:pPr algn="ctr"/>
            <a:endParaRPr lang="en-US" sz="3300" b="0" strike="noStrike" spc="-1">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2400" b="0" strike="noStrike" spc="-1">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2400" b="0" strike="noStrike" spc="-1">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2400" b="0" strike="noStrike" spc="-1">
              <a:latin typeface="Arial"/>
            </a:endParaRPr>
          </a:p>
        </p:txBody>
      </p:sp>
      <p:sp>
        <p:nvSpPr>
          <p:cNvPr id="7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2400" b="0" strike="noStrike" spc="-1">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2400" b="0" strike="noStrike" spc="-1">
              <a:latin typeface="Arial"/>
            </a:endParaRPr>
          </a:p>
        </p:txBody>
      </p:sp>
      <p:sp>
        <p:nvSpPr>
          <p:cNvPr id="7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2400" b="0" strike="noStrike" spc="-1">
              <a:latin typeface="Arial"/>
            </a:endParaRPr>
          </a:p>
        </p:txBody>
      </p:sp>
    </p:spTree>
    <p:extLst>
      <p:ext uri="{BB962C8B-B14F-4D97-AF65-F5344CB8AC3E}">
        <p14:creationId xmlns:p14="http://schemas.microsoft.com/office/powerpoint/2010/main" val="1616715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57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0"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642264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994297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2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793461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extLst>
      <p:ext uri="{BB962C8B-B14F-4D97-AF65-F5344CB8AC3E}">
        <p14:creationId xmlns:p14="http://schemas.microsoft.com/office/powerpoint/2010/main" val="2390668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406805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043494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3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57483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CA11546-AD39-5241-A551-2E32514AEC2E}"/>
              </a:ext>
            </a:extLst>
          </p:cNvPr>
          <p:cNvSpPr/>
          <p:nvPr userDrawn="1"/>
        </p:nvSpPr>
        <p:spPr>
          <a:xfrm>
            <a:off x="0" y="0"/>
            <a:ext cx="9143999" cy="144966"/>
          </a:xfrm>
          <a:prstGeom prst="rect">
            <a:avLst/>
          </a:prstGeom>
          <a:solidFill>
            <a:srgbClr val="034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4F9E"/>
              </a:solidFill>
            </a:endParaRPr>
          </a:p>
        </p:txBody>
      </p:sp>
      <p:sp>
        <p:nvSpPr>
          <p:cNvPr id="3" name="Rectangle 2">
            <a:extLst>
              <a:ext uri="{FF2B5EF4-FFF2-40B4-BE49-F238E27FC236}">
                <a16:creationId xmlns:a16="http://schemas.microsoft.com/office/drawing/2014/main" xmlns="" id="{09065534-91BD-004F-8192-58016DB672A4}"/>
              </a:ext>
            </a:extLst>
          </p:cNvPr>
          <p:cNvSpPr/>
          <p:nvPr userDrawn="1"/>
        </p:nvSpPr>
        <p:spPr>
          <a:xfrm>
            <a:off x="0" y="144966"/>
            <a:ext cx="9143999" cy="45719"/>
          </a:xfrm>
          <a:prstGeom prst="rect">
            <a:avLst/>
          </a:prstGeom>
          <a:solidFill>
            <a:srgbClr val="D02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4F9E"/>
              </a:solidFill>
            </a:endParaRPr>
          </a:p>
        </p:txBody>
      </p:sp>
    </p:spTree>
    <p:extLst>
      <p:ext uri="{BB962C8B-B14F-4D97-AF65-F5344CB8AC3E}">
        <p14:creationId xmlns:p14="http://schemas.microsoft.com/office/powerpoint/2010/main" val="3502438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558457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4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4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424694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4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765619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4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5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5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3324301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762CBC3-5B32-4240-9CED-9D493A8C62F6}"/>
              </a:ext>
            </a:extLst>
          </p:cNvPr>
          <p:cNvPicPr>
            <a:picLocks noChangeAspect="1"/>
          </p:cNvPicPr>
          <p:nvPr userDrawn="1"/>
        </p:nvPicPr>
        <p:blipFill>
          <a:blip r:embed="rId2"/>
          <a:stretch>
            <a:fillRect/>
          </a:stretch>
        </p:blipFill>
        <p:spPr>
          <a:xfrm>
            <a:off x="0" y="0"/>
            <a:ext cx="9144000" cy="1143000"/>
          </a:xfrm>
          <a:prstGeom prst="rect">
            <a:avLst/>
          </a:prstGeom>
        </p:spPr>
      </p:pic>
      <p:sp>
        <p:nvSpPr>
          <p:cNvPr id="8" name="Title 7">
            <a:extLst>
              <a:ext uri="{FF2B5EF4-FFF2-40B4-BE49-F238E27FC236}">
                <a16:creationId xmlns:a16="http://schemas.microsoft.com/office/drawing/2014/main" xmlns="" id="{A25767E1-DCC3-AE49-89D2-F36AF09FCB23}"/>
              </a:ext>
            </a:extLst>
          </p:cNvPr>
          <p:cNvSpPr>
            <a:spLocks noGrp="1"/>
          </p:cNvSpPr>
          <p:nvPr>
            <p:ph type="title"/>
          </p:nvPr>
        </p:nvSpPr>
        <p:spPr>
          <a:xfrm>
            <a:off x="428263" y="1331088"/>
            <a:ext cx="7537157" cy="472728"/>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xmlns="" id="{BC3562C5-7F9D-AA41-B24C-BEA67918F42A}"/>
              </a:ext>
            </a:extLst>
          </p:cNvPr>
          <p:cNvPicPr>
            <a:picLocks noChangeAspect="1"/>
          </p:cNvPicPr>
          <p:nvPr userDrawn="1"/>
        </p:nvPicPr>
        <p:blipFill>
          <a:blip r:embed="rId3"/>
          <a:stretch>
            <a:fillRect/>
          </a:stretch>
        </p:blipFill>
        <p:spPr>
          <a:xfrm>
            <a:off x="218440" y="6127513"/>
            <a:ext cx="2799080" cy="561876"/>
          </a:xfrm>
          <a:prstGeom prst="rect">
            <a:avLst/>
          </a:prstGeom>
        </p:spPr>
      </p:pic>
    </p:spTree>
    <p:extLst>
      <p:ext uri="{BB962C8B-B14F-4D97-AF65-F5344CB8AC3E}">
        <p14:creationId xmlns:p14="http://schemas.microsoft.com/office/powerpoint/2010/main" val="1933361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A25767E1-DCC3-AE49-89D2-F36AF09FCB23}"/>
              </a:ext>
            </a:extLst>
          </p:cNvPr>
          <p:cNvSpPr>
            <a:spLocks noGrp="1"/>
          </p:cNvSpPr>
          <p:nvPr>
            <p:ph type="title"/>
          </p:nvPr>
        </p:nvSpPr>
        <p:spPr>
          <a:xfrm>
            <a:off x="428263" y="191506"/>
            <a:ext cx="7886700" cy="780768"/>
          </a:xfrm>
        </p:spPr>
        <p:txBody>
          <a:bodyPr lIns="0" tIns="0" rIns="0" bIns="0" anchor="ctr">
            <a:normAutofit/>
          </a:bodyPr>
          <a:lstStyle>
            <a:lvl1pPr>
              <a:defRPr sz="3000" b="1">
                <a:solidFill>
                  <a:srgbClr val="034F9E"/>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xmlns="" id="{DA126855-E1C3-9447-B5F5-D81D507A8E16}"/>
              </a:ext>
            </a:extLst>
          </p:cNvPr>
          <p:cNvSpPr/>
          <p:nvPr userDrawn="1"/>
        </p:nvSpPr>
        <p:spPr>
          <a:xfrm>
            <a:off x="428263" y="972274"/>
            <a:ext cx="1134319" cy="173620"/>
          </a:xfrm>
          <a:prstGeom prst="rect">
            <a:avLst/>
          </a:prstGeom>
          <a:solidFill>
            <a:srgbClr val="D02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xmlns="" id="{A2763223-2E88-6849-853A-8DCBBDB9C68E}"/>
              </a:ext>
            </a:extLst>
          </p:cNvPr>
          <p:cNvSpPr>
            <a:spLocks noGrp="1"/>
          </p:cNvSpPr>
          <p:nvPr>
            <p:ph type="sldNum" sz="quarter" idx="12"/>
          </p:nvPr>
        </p:nvSpPr>
        <p:spPr>
          <a:xfrm>
            <a:off x="6834467" y="6356351"/>
            <a:ext cx="2057400" cy="365125"/>
          </a:xfrm>
        </p:spPr>
        <p:txBody>
          <a:bodyPr/>
          <a:lstStyle>
            <a:lvl1pPr>
              <a:defRPr>
                <a:solidFill>
                  <a:srgbClr val="D02434"/>
                </a:solidFill>
              </a:defRPr>
            </a:lvl1pPr>
          </a:lstStyle>
          <a:p>
            <a:fld id="{0FC83499-2BE6-0143-8274-DF76B8CFFD90}" type="slidenum">
              <a:rPr lang="en-US" smtClean="0"/>
              <a:pPr/>
              <a:t>‹#›</a:t>
            </a:fld>
            <a:endParaRPr lang="en-US" dirty="0"/>
          </a:p>
        </p:txBody>
      </p:sp>
    </p:spTree>
    <p:extLst>
      <p:ext uri="{BB962C8B-B14F-4D97-AF65-F5344CB8AC3E}">
        <p14:creationId xmlns:p14="http://schemas.microsoft.com/office/powerpoint/2010/main" val="9909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762CBC3-5B32-4240-9CED-9D493A8C62F6}"/>
              </a:ext>
            </a:extLst>
          </p:cNvPr>
          <p:cNvPicPr>
            <a:picLocks noChangeAspect="1"/>
          </p:cNvPicPr>
          <p:nvPr userDrawn="1"/>
        </p:nvPicPr>
        <p:blipFill>
          <a:blip r:embed="rId2"/>
          <a:stretch>
            <a:fillRect/>
          </a:stretch>
        </p:blipFill>
        <p:spPr>
          <a:xfrm>
            <a:off x="0" y="0"/>
            <a:ext cx="9144000" cy="1143000"/>
          </a:xfrm>
          <a:prstGeom prst="rect">
            <a:avLst/>
          </a:prstGeom>
        </p:spPr>
      </p:pic>
      <p:sp>
        <p:nvSpPr>
          <p:cNvPr id="8" name="Title 7">
            <a:extLst>
              <a:ext uri="{FF2B5EF4-FFF2-40B4-BE49-F238E27FC236}">
                <a16:creationId xmlns:a16="http://schemas.microsoft.com/office/drawing/2014/main" xmlns="" id="{A25767E1-DCC3-AE49-89D2-F36AF09FCB23}"/>
              </a:ext>
            </a:extLst>
          </p:cNvPr>
          <p:cNvSpPr>
            <a:spLocks noGrp="1"/>
          </p:cNvSpPr>
          <p:nvPr>
            <p:ph type="title"/>
          </p:nvPr>
        </p:nvSpPr>
        <p:spPr>
          <a:xfrm>
            <a:off x="428263" y="1331088"/>
            <a:ext cx="7537157" cy="472728"/>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xmlns="" id="{BC3562C5-7F9D-AA41-B24C-BEA67918F42A}"/>
              </a:ext>
            </a:extLst>
          </p:cNvPr>
          <p:cNvPicPr>
            <a:picLocks noChangeAspect="1"/>
          </p:cNvPicPr>
          <p:nvPr userDrawn="1"/>
        </p:nvPicPr>
        <p:blipFill>
          <a:blip r:embed="rId3"/>
          <a:stretch>
            <a:fillRect/>
          </a:stretch>
        </p:blipFill>
        <p:spPr>
          <a:xfrm>
            <a:off x="218440" y="6127513"/>
            <a:ext cx="2799080" cy="561876"/>
          </a:xfrm>
          <a:prstGeom prst="rect">
            <a:avLst/>
          </a:prstGeom>
        </p:spPr>
      </p:pic>
    </p:spTree>
    <p:extLst>
      <p:ext uri="{BB962C8B-B14F-4D97-AF65-F5344CB8AC3E}">
        <p14:creationId xmlns:p14="http://schemas.microsoft.com/office/powerpoint/2010/main" val="261128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43A39D-1DC7-624F-8AA7-08260CF7EB94}"/>
              </a:ext>
            </a:extLst>
          </p:cNvPr>
          <p:cNvPicPr>
            <a:picLocks noChangeAspect="1"/>
          </p:cNvPicPr>
          <p:nvPr userDrawn="1"/>
        </p:nvPicPr>
        <p:blipFill>
          <a:blip r:embed="rId2"/>
          <a:stretch>
            <a:fillRect/>
          </a:stretch>
        </p:blipFill>
        <p:spPr>
          <a:xfrm>
            <a:off x="6148593" y="6127513"/>
            <a:ext cx="2799080" cy="561876"/>
          </a:xfrm>
          <a:prstGeom prst="rect">
            <a:avLst/>
          </a:prstGeom>
        </p:spPr>
      </p:pic>
      <p:pic>
        <p:nvPicPr>
          <p:cNvPr id="5" name="Picture 4">
            <a:extLst>
              <a:ext uri="{FF2B5EF4-FFF2-40B4-BE49-F238E27FC236}">
                <a16:creationId xmlns:a16="http://schemas.microsoft.com/office/drawing/2014/main" xmlns="" id="{39B3A507-4B8E-4F49-9B7B-A0A760461D80}"/>
              </a:ext>
            </a:extLst>
          </p:cNvPr>
          <p:cNvPicPr>
            <a:picLocks noChangeAspect="1"/>
          </p:cNvPicPr>
          <p:nvPr userDrawn="1"/>
        </p:nvPicPr>
        <p:blipFill>
          <a:blip r:embed="rId3"/>
          <a:stretch>
            <a:fillRect/>
          </a:stretch>
        </p:blipFill>
        <p:spPr>
          <a:xfrm>
            <a:off x="0" y="0"/>
            <a:ext cx="9144000" cy="1143000"/>
          </a:xfrm>
          <a:prstGeom prst="rect">
            <a:avLst/>
          </a:prstGeom>
        </p:spPr>
      </p:pic>
      <p:sp>
        <p:nvSpPr>
          <p:cNvPr id="10" name="Title 7">
            <a:extLst>
              <a:ext uri="{FF2B5EF4-FFF2-40B4-BE49-F238E27FC236}">
                <a16:creationId xmlns:a16="http://schemas.microsoft.com/office/drawing/2014/main" xmlns="" id="{D3FA9CA4-EE06-3648-BCF1-62B8E3ED3165}"/>
              </a:ext>
            </a:extLst>
          </p:cNvPr>
          <p:cNvSpPr>
            <a:spLocks noGrp="1"/>
          </p:cNvSpPr>
          <p:nvPr>
            <p:ph type="title"/>
          </p:nvPr>
        </p:nvSpPr>
        <p:spPr>
          <a:xfrm>
            <a:off x="428263" y="1331088"/>
            <a:ext cx="7537157" cy="472728"/>
          </a:xfrm>
        </p:spPr>
        <p:txBody>
          <a:bodyPr lIns="0" tIns="0" rIns="0" bIns="0" anchor="t">
            <a:normAutofit/>
          </a:bodyPr>
          <a:lstStyle>
            <a:lvl1pPr>
              <a:defRPr sz="3000" b="1">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127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83499-2BE6-0143-8274-DF76B8CFFD90}" type="slidenum">
              <a:rPr lang="en-US" smtClean="0"/>
              <a:t>‹#›</a:t>
            </a:fld>
            <a:endParaRPr lang="en-US" dirty="0"/>
          </a:p>
        </p:txBody>
      </p:sp>
    </p:spTree>
    <p:extLst>
      <p:ext uri="{BB962C8B-B14F-4D97-AF65-F5344CB8AC3E}">
        <p14:creationId xmlns:p14="http://schemas.microsoft.com/office/powerpoint/2010/main" val="420301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6" r:id="rId8"/>
    <p:sldLayoutId id="2147483683" r:id="rId9"/>
    <p:sldLayoutId id="2147483686" r:id="rId10"/>
    <p:sldLayoutId id="2147483687" r:id="rId11"/>
    <p:sldLayoutId id="2147483678" r:id="rId12"/>
    <p:sldLayoutId id="2147483685" r:id="rId13"/>
    <p:sldLayoutId id="2147483670" r:id="rId14"/>
    <p:sldLayoutId id="2147483671"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02434"/>
        </a:solidFill>
        <a:effectLst/>
      </p:bgPr>
    </p:bg>
    <p:spTree>
      <p:nvGrpSpPr>
        <p:cNvPr id="1" name=""/>
        <p:cNvGrpSpPr/>
        <p:nvPr/>
      </p:nvGrpSpPr>
      <p:grpSpPr>
        <a:xfrm>
          <a:off x="0" y="0"/>
          <a:ext cx="0" cy="0"/>
          <a:chOff x="0" y="0"/>
          <a:chExt cx="0" cy="0"/>
        </a:xfrm>
      </p:grpSpPr>
      <p:pic>
        <p:nvPicPr>
          <p:cNvPr id="78" name="Picture 2"/>
          <p:cNvPicPr/>
          <p:nvPr/>
        </p:nvPicPr>
        <p:blipFill>
          <a:blip r:embed="rId14"/>
          <a:stretch/>
        </p:blipFill>
        <p:spPr>
          <a:xfrm>
            <a:off x="0" y="0"/>
            <a:ext cx="9140040" cy="6854040"/>
          </a:xfrm>
          <a:prstGeom prst="rect">
            <a:avLst/>
          </a:prstGeom>
          <a:ln>
            <a:noFill/>
          </a:ln>
        </p:spPr>
      </p:pic>
      <p:sp>
        <p:nvSpPr>
          <p:cNvPr id="7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14087614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3"/>
          <p:cNvPicPr/>
          <p:nvPr/>
        </p:nvPicPr>
        <p:blipFill>
          <a:blip r:embed="rId14"/>
          <a:stretch/>
        </p:blipFill>
        <p:spPr>
          <a:xfrm>
            <a:off x="0" y="0"/>
            <a:ext cx="9140040" cy="1139040"/>
          </a:xfrm>
          <a:prstGeom prst="rect">
            <a:avLst/>
          </a:prstGeom>
          <a:ln>
            <a:noFill/>
          </a:ln>
        </p:spPr>
      </p:pic>
      <p:pic>
        <p:nvPicPr>
          <p:cNvPr id="39" name="Picture 9"/>
          <p:cNvPicPr/>
          <p:nvPr/>
        </p:nvPicPr>
        <p:blipFill>
          <a:blip r:embed="rId15"/>
          <a:stretch/>
        </p:blipFill>
        <p:spPr>
          <a:xfrm>
            <a:off x="218520" y="6127560"/>
            <a:ext cx="2795040" cy="558000"/>
          </a:xfrm>
          <a:prstGeom prst="rect">
            <a:avLst/>
          </a:prstGeom>
          <a:ln>
            <a:noFill/>
          </a:ln>
        </p:spPr>
      </p:pic>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1"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6558781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3"/>
          <p:cNvPicPr/>
          <p:nvPr/>
        </p:nvPicPr>
        <p:blipFill>
          <a:blip r:embed="rId14"/>
          <a:stretch/>
        </p:blipFill>
        <p:spPr>
          <a:xfrm>
            <a:off x="0" y="0"/>
            <a:ext cx="9140040" cy="1139040"/>
          </a:xfrm>
          <a:prstGeom prst="rect">
            <a:avLst/>
          </a:prstGeom>
          <a:ln>
            <a:noFill/>
          </a:ln>
        </p:spPr>
      </p:pic>
      <p:pic>
        <p:nvPicPr>
          <p:cNvPr id="39" name="Picture 9"/>
          <p:cNvPicPr/>
          <p:nvPr/>
        </p:nvPicPr>
        <p:blipFill>
          <a:blip r:embed="rId15"/>
          <a:stretch/>
        </p:blipFill>
        <p:spPr>
          <a:xfrm>
            <a:off x="218520" y="6127560"/>
            <a:ext cx="2795040" cy="558000"/>
          </a:xfrm>
          <a:prstGeom prst="rect">
            <a:avLst/>
          </a:prstGeom>
          <a:ln>
            <a:noFill/>
          </a:ln>
        </p:spPr>
      </p:pic>
      <p:sp>
        <p:nvSpPr>
          <p:cNvPr id="4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3300" b="0" strike="noStrike" spc="-1">
                <a:latin typeface="Arial"/>
              </a:rPr>
              <a:t>Click to edit the title text format</a:t>
            </a:r>
          </a:p>
        </p:txBody>
      </p:sp>
      <p:sp>
        <p:nvSpPr>
          <p:cNvPr id="41"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latin typeface="Arial"/>
              </a:rPr>
              <a:t>Click to edit the outline text format</a:t>
            </a:r>
          </a:p>
          <a:p>
            <a:pPr marL="648000" lvl="1" indent="-243000">
              <a:spcBef>
                <a:spcPts val="851"/>
              </a:spcBef>
              <a:buClr>
                <a:srgbClr val="000000"/>
              </a:buClr>
              <a:buSzPct val="75000"/>
              <a:buFont typeface="Symbol" charset="2"/>
              <a:buChar char=""/>
            </a:pPr>
            <a:r>
              <a:rPr lang="en-US" sz="2100" b="0" strike="noStrike" spc="-1">
                <a:latin typeface="Arial"/>
              </a:rPr>
              <a:t>Second Outline Level</a:t>
            </a:r>
          </a:p>
          <a:p>
            <a:pPr marL="972000" lvl="2" indent="-216000">
              <a:spcBef>
                <a:spcPts val="638"/>
              </a:spcBef>
              <a:buClr>
                <a:srgbClr val="000000"/>
              </a:buClr>
              <a:buSzPct val="45000"/>
              <a:buFont typeface="Wingdings" charset="2"/>
              <a:buChar char=""/>
            </a:pPr>
            <a:r>
              <a:rPr lang="en-US" sz="1800" b="0" strike="noStrike" spc="-1">
                <a:latin typeface="Arial"/>
              </a:rPr>
              <a:t>Third Outline Level</a:t>
            </a:r>
          </a:p>
          <a:p>
            <a:pPr marL="1296000" lvl="3" indent="-162000">
              <a:spcBef>
                <a:spcPts val="425"/>
              </a:spcBef>
              <a:buClr>
                <a:srgbClr val="000000"/>
              </a:buClr>
              <a:buSzPct val="75000"/>
              <a:buFont typeface="Symbol" charset="2"/>
              <a:buChar char=""/>
            </a:pPr>
            <a:r>
              <a:rPr lang="en-US" sz="1500" b="0" strike="noStrike" spc="-1">
                <a:latin typeface="Arial"/>
              </a:rPr>
              <a:t>Fourth Outline Level</a:t>
            </a:r>
          </a:p>
          <a:p>
            <a:pPr marL="1620000" lvl="4" indent="-162000">
              <a:spcBef>
                <a:spcPts val="212"/>
              </a:spcBef>
              <a:buClr>
                <a:srgbClr val="000000"/>
              </a:buClr>
              <a:buSzPct val="45000"/>
              <a:buFont typeface="Wingdings" charset="2"/>
              <a:buChar char=""/>
            </a:pPr>
            <a:r>
              <a:rPr lang="en-US" sz="1500" b="0" strike="noStrike" spc="-1">
                <a:latin typeface="Arial"/>
              </a:rPr>
              <a:t>Fifth Outline Level</a:t>
            </a:r>
          </a:p>
          <a:p>
            <a:pPr marL="1944000" lvl="5" indent="-162000">
              <a:spcBef>
                <a:spcPts val="212"/>
              </a:spcBef>
              <a:buClr>
                <a:srgbClr val="000000"/>
              </a:buClr>
              <a:buSzPct val="45000"/>
              <a:buFont typeface="Wingdings" charset="2"/>
              <a:buChar char=""/>
            </a:pPr>
            <a:r>
              <a:rPr lang="en-US" sz="1500" b="0" strike="noStrike" spc="-1">
                <a:latin typeface="Arial"/>
              </a:rPr>
              <a:t>Sixth Outline Level</a:t>
            </a:r>
          </a:p>
          <a:p>
            <a:pPr marL="2268000" lvl="6" indent="-162000">
              <a:spcBef>
                <a:spcPts val="212"/>
              </a:spcBef>
              <a:buClr>
                <a:srgbClr val="000000"/>
              </a:buClr>
              <a:buSzPct val="45000"/>
              <a:buFont typeface="Wingdings" charset="2"/>
              <a:buChar char=""/>
            </a:pPr>
            <a:r>
              <a:rPr lang="en-US" sz="1500" b="0" strike="noStrike" spc="-1">
                <a:latin typeface="Arial"/>
              </a:rPr>
              <a:t>Seventh Outline Level</a:t>
            </a:r>
          </a:p>
        </p:txBody>
      </p:sp>
    </p:spTree>
    <p:extLst>
      <p:ext uri="{BB962C8B-B14F-4D97-AF65-F5344CB8AC3E}">
        <p14:creationId xmlns:p14="http://schemas.microsoft.com/office/powerpoint/2010/main" val="32635945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324000" indent="-243000" algn="l" defTabSz="685800" rtl="0" eaLnBrk="1" latinLnBrk="0" hangingPunct="1">
        <a:lnSpc>
          <a:spcPct val="90000"/>
        </a:lnSpc>
        <a:spcBef>
          <a:spcPts val="1063"/>
        </a:spcBef>
        <a:buClr>
          <a:srgbClr val="000000"/>
        </a:buClr>
        <a:buSzPct val="45000"/>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8"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83580380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nj.gov/state/bac/assets/pdf/nj-new-business-checklist.pdf"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njeda.com/economicrecoveryact/#Programs"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s://www.njeda.com/economicrecoveryact/#Programs"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www.njeda.com/economicrecoveryact/#Programs"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s://www.njeda.com/economicrecoveryact/#Programs"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njeda.com/wp-content/uploads/2021/02/COVID-Grant-Activity.pdf" TargetMode="External"/><Relationship Id="rId2" Type="http://schemas.openxmlformats.org/officeDocument/2006/relationships/hyperlink" Target="https://programs.njeda.com/" TargetMode="External"/><Relationship Id="rId1" Type="http://schemas.openxmlformats.org/officeDocument/2006/relationships/slideLayout" Target="../slideLayouts/slideLayout8.xml"/><Relationship Id="rId5" Type="http://schemas.openxmlformats.org/officeDocument/2006/relationships/hyperlink" Target="https://www.njeda.com/wp-content/uploads/2021/02/COVID-Grant-Activity-Phase-3.pdf" TargetMode="External"/><Relationship Id="rId4" Type="http://schemas.openxmlformats.org/officeDocument/2006/relationships/hyperlink" Target="https://www.njeda.com/wp-content/uploads/2021/02/COVID-Grant-Activity-Phase-2.pdf"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forms.business.nj.gov/grant-4/size/"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www.sba.gov/funding-programs/loans/covid-19-relief-options/shuttered-venue-operators-grant"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hyperlink" Target="https://forms.business.nj.gov/ppevendor/lis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hyperlink" Target="https://www.nj.gov/state/bac/bac-njstep.shtml"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2.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www.njpoirtal.com/DOR/SBERegistry"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hyperlink" Target="http://www.njsbdc.com/" TargetMode="External"/><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hyperlink" Target="http://www.njit.edu/ptac/"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hyperlink" Target="mailto:Donald.newman@sos.nj.gov" TargetMode="Externa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hyperlink" Target="https://business.nj.gov/" TargetMode="External"/><Relationship Id="rId2" Type="http://schemas.openxmlformats.org/officeDocument/2006/relationships/hyperlink" Target="https://www.nj.gov/state/bac/" TargetMode="External"/><Relationship Id="rId1" Type="http://schemas.openxmlformats.org/officeDocument/2006/relationships/slideLayout" Target="../slideLayouts/slideLayout64.xml"/><Relationship Id="rId4" Type="http://schemas.openxmlformats.org/officeDocument/2006/relationships/hyperlink" Target="mailto:Melanie.Willoughby@sos.nj.gov"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Michael.Mangin@sos.nj.gov" TargetMode="External"/><Relationship Id="rId2" Type="http://schemas.openxmlformats.org/officeDocument/2006/relationships/hyperlink" Target="mailto:irene.Crespo@sos.nj.gov" TargetMode="External"/><Relationship Id="rId1" Type="http://schemas.openxmlformats.org/officeDocument/2006/relationships/slideLayout" Target="../slideLayouts/slideLayout64.xml"/><Relationship Id="rId4" Type="http://schemas.openxmlformats.org/officeDocument/2006/relationships/hyperlink" Target="mailto:Stephen.Milgrom@sos.nj.gov"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nj.gov/state/bac/bac-webinars.shtml" TargetMode="Externa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2" Type="http://schemas.openxmlformats.org/officeDocument/2006/relationships/hyperlink" Target="https://nj.gov/state/bac/bac-webinars.shtml" TargetMode="Externa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www.nj.gov/bpu/newsroom/2020/approved/20200610.html"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CC2035-E374-45EC-B510-FEA421BC5104}"/>
              </a:ext>
            </a:extLst>
          </p:cNvPr>
          <p:cNvSpPr>
            <a:spLocks noGrp="1"/>
          </p:cNvSpPr>
          <p:nvPr>
            <p:ph type="title"/>
          </p:nvPr>
        </p:nvSpPr>
        <p:spPr>
          <a:xfrm>
            <a:off x="342900" y="2743200"/>
            <a:ext cx="8610600" cy="2326191"/>
          </a:xfrm>
        </p:spPr>
        <p:txBody>
          <a:bodyPr vert="horz" lIns="91440" tIns="45720" rIns="91440" bIns="45720" rtlCol="0" anchor="b">
            <a:normAutofit fontScale="90000"/>
          </a:bodyPr>
          <a:lstStyle/>
          <a:p>
            <a:pPr algn="r"/>
            <a:r>
              <a:rPr lang="en-US" sz="4900" dirty="0">
                <a:latin typeface="Times New Roman" panose="02020603050405020304" pitchFamily="18" charset="0"/>
                <a:cs typeface="Times New Roman" panose="02020603050405020304" pitchFamily="18" charset="0"/>
              </a:rPr>
              <a:t>NJ Business Action Center</a:t>
            </a:r>
            <a:br>
              <a:rPr lang="en-US" sz="49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Resources for Recovery &amp; Growth</a:t>
            </a:r>
            <a:r>
              <a:rPr lang="en-US" sz="4400" dirty="0">
                <a:latin typeface="Times New Roman" panose="02020603050405020304" pitchFamily="18" charset="0"/>
                <a:cs typeface="Times New Roman" panose="02020603050405020304" pitchFamily="18" charset="0"/>
              </a:rPr>
              <a:t/>
            </a:r>
            <a:br>
              <a:rPr lang="en-US" sz="4400" dirty="0">
                <a:latin typeface="Times New Roman" panose="02020603050405020304" pitchFamily="18" charset="0"/>
                <a:cs typeface="Times New Roman" panose="02020603050405020304" pitchFamily="18" charset="0"/>
              </a:rPr>
            </a:br>
            <a:r>
              <a:rPr lang="en-US" sz="4400" dirty="0">
                <a:latin typeface="Times New Roman" panose="02020603050405020304" pitchFamily="18" charset="0"/>
                <a:cs typeface="Times New Roman" panose="02020603050405020304" pitchFamily="18" charset="0"/>
              </a:rPr>
              <a:t/>
            </a:r>
            <a:br>
              <a:rPr lang="en-US" sz="44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MELANIE</a:t>
            </a:r>
            <a:r>
              <a:rPr lang="en-US" sz="36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WILLOUGHBY</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EXECUTIVE DIRECTOR</a:t>
            </a:r>
            <a:br>
              <a:rPr lang="en-US" sz="3200" dirty="0">
                <a:latin typeface="Times New Roman" panose="02020603050405020304" pitchFamily="18" charset="0"/>
                <a:cs typeface="Times New Roman" panose="02020603050405020304" pitchFamily="18" charset="0"/>
              </a:rPr>
            </a:br>
            <a:endParaRPr lang="en-US" sz="3100" kern="1200" dirty="0">
              <a:solidFill>
                <a:schemeClr val="tx1"/>
              </a:solidFill>
              <a:latin typeface="+mj-lt"/>
              <a:ea typeface="+mj-ea"/>
              <a:cs typeface="+mj-cs"/>
            </a:endParaRPr>
          </a:p>
        </p:txBody>
      </p:sp>
      <p:sp>
        <p:nvSpPr>
          <p:cNvPr id="7" name="Freeform 14">
            <a:extLst>
              <a:ext uri="{FF2B5EF4-FFF2-40B4-BE49-F238E27FC236}">
                <a16:creationId xmlns:a16="http://schemas.microsoft.com/office/drawing/2014/main" xmlns="" id="{C66F2F30-5DC0-44A0-BFA6-E12F46ED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xmlns="" id="{85872F57-7F42-4F97-8391-DDC8D0054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23379" y="0"/>
            <a:ext cx="532062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Freeform: Shape 10">
            <a:extLst>
              <a:ext uri="{FF2B5EF4-FFF2-40B4-BE49-F238E27FC236}">
                <a16:creationId xmlns:a16="http://schemas.microsoft.com/office/drawing/2014/main" xmlns="" id="{04DC2037-48A0-4F22-B9D4-8EAEBC780A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12290" y="4682920"/>
            <a:ext cx="3392097"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13" name="Freeform 22">
            <a:extLst>
              <a:ext uri="{FF2B5EF4-FFF2-40B4-BE49-F238E27FC236}">
                <a16:creationId xmlns:a16="http://schemas.microsoft.com/office/drawing/2014/main" xmlns="" id="{0006CBFD-ADA0-43D1-9332-9C34CA1C7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00107" y="4682920"/>
            <a:ext cx="4443893"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5">
            <a:extLst>
              <a:ext uri="{FF2B5EF4-FFF2-40B4-BE49-F238E27FC236}">
                <a16:creationId xmlns:a16="http://schemas.microsoft.com/office/drawing/2014/main" xmlns="" id="{2B931666-F28F-45F3-A074-66D2272D58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682920"/>
            <a:ext cx="5335901"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106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4F73E-2093-4313-99FD-85576EE8A13F}"/>
              </a:ext>
            </a:extLst>
          </p:cNvPr>
          <p:cNvSpPr>
            <a:spLocks noGrp="1"/>
          </p:cNvSpPr>
          <p:nvPr>
            <p:ph type="title"/>
          </p:nvPr>
        </p:nvSpPr>
        <p:spPr>
          <a:xfrm>
            <a:off x="2514600" y="1219200"/>
            <a:ext cx="3505200" cy="315459"/>
          </a:xfrm>
        </p:spPr>
        <p:txBody>
          <a:bodyPr vert="horz" lIns="91440" tIns="45720" rIns="91440" bIns="45720" rtlCol="0" anchor="ctr">
            <a:noAutofit/>
          </a:bodyPr>
          <a:lstStyle/>
          <a:p>
            <a:r>
              <a:rPr lang="en-US" sz="3600" kern="1200" dirty="0">
                <a:solidFill>
                  <a:schemeClr val="tx1"/>
                </a:solidFill>
                <a:latin typeface="Times New Roman" panose="02020603050405020304" pitchFamily="18" charset="0"/>
                <a:cs typeface="Times New Roman" panose="02020603050405020304" pitchFamily="18" charset="0"/>
              </a:rPr>
              <a:t>business.nj.gov</a:t>
            </a:r>
          </a:p>
        </p:txBody>
      </p:sp>
      <p:pic>
        <p:nvPicPr>
          <p:cNvPr id="2050" name="Picture 2">
            <a:extLst>
              <a:ext uri="{FF2B5EF4-FFF2-40B4-BE49-F238E27FC236}">
                <a16:creationId xmlns:a16="http://schemas.microsoft.com/office/drawing/2014/main" xmlns="" id="{63344344-44C8-4CFD-A9FA-00A6B37D53A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 y="1296224"/>
            <a:ext cx="1895582" cy="36559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xmlns="" id="{419D370D-786A-4292-BC9C-2A690BDEEEF4}"/>
              </a:ext>
            </a:extLst>
          </p:cNvPr>
          <p:cNvSpPr>
            <a:spLocks noChangeArrowheads="1"/>
          </p:cNvSpPr>
          <p:nvPr/>
        </p:nvSpPr>
        <p:spPr bwMode="auto">
          <a:xfrm>
            <a:off x="1649506" y="1676400"/>
            <a:ext cx="7467600" cy="468299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Robust search function</a:t>
            </a:r>
            <a:r>
              <a:rPr lang="en-US" dirty="0">
                <a:latin typeface="Times New Roman" panose="02020603050405020304" pitchFamily="18" charset="0"/>
                <a:cs typeface="Times New Roman" panose="02020603050405020304" pitchFamily="18" charset="0"/>
              </a:rPr>
              <a:t> providing immediate targeted answers</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Plan, Start, Operate, Grow </a:t>
            </a:r>
            <a:r>
              <a:rPr lang="en-US" dirty="0">
                <a:latin typeface="Times New Roman" panose="02020603050405020304" pitchFamily="18" charset="0"/>
                <a:cs typeface="Times New Roman" panose="02020603050405020304" pitchFamily="18" charset="0"/>
              </a:rPr>
              <a:t>content crafted around where you are in your journey as a business</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Business Starter Kits </a:t>
            </a:r>
            <a:r>
              <a:rPr lang="en-US" dirty="0">
                <a:latin typeface="Times New Roman" panose="02020603050405020304" pitchFamily="18" charset="0"/>
                <a:cs typeface="Times New Roman" panose="02020603050405020304" pitchFamily="18" charset="0"/>
              </a:rPr>
              <a:t>– jump start your development with one of these kits, food trucks, online commerce, cleaning services, restaurants, etc.</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Over 100 FAQs </a:t>
            </a:r>
            <a:r>
              <a:rPr lang="en-US" dirty="0">
                <a:latin typeface="Times New Roman" panose="02020603050405020304" pitchFamily="18" charset="0"/>
                <a:cs typeface="Times New Roman" panose="02020603050405020304" pitchFamily="18" charset="0"/>
              </a:rPr>
              <a:t>detailing important state agency services for businesses</a:t>
            </a:r>
            <a:endParaRPr lang="en-US" b="1" dirty="0">
              <a:latin typeface="Times New Roman" panose="02020603050405020304" pitchFamily="18" charset="0"/>
              <a:cs typeface="Times New Roman" panose="02020603050405020304" pitchFamily="18" charset="0"/>
            </a:endParaRP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Live Chat, powered by NJBAC Business Experts </a:t>
            </a:r>
            <a:r>
              <a:rPr lang="en-US" dirty="0">
                <a:latin typeface="Times New Roman" panose="02020603050405020304" pitchFamily="18" charset="0"/>
                <a:cs typeface="Times New Roman" panose="02020603050405020304" pitchFamily="18" charset="0"/>
              </a:rPr>
              <a:t>– making contact with state government very easy</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Create a Business Plan </a:t>
            </a:r>
            <a:r>
              <a:rPr lang="en-US" dirty="0">
                <a:latin typeface="Times New Roman" panose="02020603050405020304" pitchFamily="18" charset="0"/>
                <a:cs typeface="Times New Roman" panose="02020603050405020304" pitchFamily="18" charset="0"/>
              </a:rPr>
              <a:t>– Step by step process provided to help craft game plan, hone product, understand customer base and guide decision-making to set up business for success </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Filings and Accounting </a:t>
            </a:r>
            <a:r>
              <a:rPr lang="en-US" dirty="0">
                <a:latin typeface="Times New Roman" panose="02020603050405020304" pitchFamily="18" charset="0"/>
                <a:cs typeface="Times New Roman" panose="02020603050405020304" pitchFamily="18" charset="0"/>
              </a:rPr>
              <a:t>– Find due dates for important license renewals, tax statements, and reporting forms, as well as information on how to file annual reports and access Premier Business Services</a:t>
            </a:r>
          </a:p>
          <a:p>
            <a:pPr marL="561975" marR="0" lvl="2" indent="-285750">
              <a:lnSpc>
                <a:spcPct val="90000"/>
              </a:lnSpc>
              <a:spcBef>
                <a:spcPts val="0"/>
              </a:spcBef>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Contract with the State </a:t>
            </a:r>
            <a:r>
              <a:rPr lang="en-US" dirty="0">
                <a:latin typeface="Times New Roman" panose="02020603050405020304" pitchFamily="18" charset="0"/>
                <a:cs typeface="Times New Roman" panose="02020603050405020304" pitchFamily="18" charset="0"/>
              </a:rPr>
              <a:t>–  Step by step process for many opportunities for a wide variety of business sectors to do business with the State</a:t>
            </a:r>
          </a:p>
          <a:p>
            <a:pPr marL="635000" marR="0" lvl="2" indent="-349250">
              <a:lnSpc>
                <a:spcPct val="90000"/>
              </a:lnSpc>
              <a:spcBef>
                <a:spcPts val="0"/>
              </a:spcBef>
              <a:spcAft>
                <a:spcPts val="600"/>
              </a:spcAft>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R="0" lvl="0" fontAlgn="base">
              <a:lnSpc>
                <a:spcPct val="90000"/>
              </a:lnSpc>
              <a:spcBef>
                <a:spcPct val="0"/>
              </a:spcBef>
              <a:spcAft>
                <a:spcPts val="600"/>
              </a:spcAft>
              <a:buClrTx/>
              <a:buSzTx/>
              <a:tabLst/>
            </a:pPr>
            <a:endParaRPr kumimoji="0" lang="en-US" altLang="en-US" sz="2000" b="0" i="0" u="none" strike="noStrike" cap="none" normalizeH="0" baseline="0" dirty="0">
              <a:ln>
                <a:noFill/>
              </a:ln>
              <a:effectLst/>
              <a:latin typeface="Times New Roman" panose="02020603050405020304" pitchFamily="18" charset="0"/>
              <a:cs typeface="Times New Roman" panose="02020603050405020304" pitchFamily="18" charset="0"/>
            </a:endParaRPr>
          </a:p>
          <a:p>
            <a:pPr marR="0" lvl="0" fontAlgn="base">
              <a:lnSpc>
                <a:spcPct val="90000"/>
              </a:lnSpc>
              <a:spcBef>
                <a:spcPct val="0"/>
              </a:spcBef>
              <a:spcAft>
                <a:spcPts val="600"/>
              </a:spcAft>
              <a:buClrTx/>
              <a:buSzTx/>
              <a:tabLst/>
            </a:pPr>
            <a:r>
              <a:rPr kumimoji="0" lang="en-US" altLang="en-US" sz="2000" b="0" i="0" u="none" strike="noStrike" cap="none" normalizeH="0" baseline="0" dirty="0">
                <a:ln>
                  <a:noFill/>
                </a:ln>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8101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4E9E282-4BE5-4823-A17B-378613EE54AF}"/>
              </a:ext>
            </a:extLst>
          </p:cNvPr>
          <p:cNvSpPr txBox="1"/>
          <p:nvPr/>
        </p:nvSpPr>
        <p:spPr>
          <a:xfrm>
            <a:off x="304800" y="1752600"/>
            <a:ext cx="8686800" cy="4465320"/>
          </a:xfrm>
          <a:prstGeom prst="rect">
            <a:avLst/>
          </a:prstGeom>
        </p:spPr>
        <p:txBody>
          <a:bodyPr vert="horz" lIns="91440" tIns="45720" rIns="91440" bIns="45720" rtlCol="0" anchor="t">
            <a:normAutofit fontScale="25000" lnSpcReduction="20000"/>
          </a:bodyPr>
          <a:lstStyle/>
          <a:p>
            <a:pPr>
              <a:lnSpc>
                <a:spcPct val="120000"/>
              </a:lnSpc>
              <a:spcAft>
                <a:spcPts val="1200"/>
              </a:spcAft>
            </a:pPr>
            <a:r>
              <a:rPr lang="en-US" sz="7200" b="1" dirty="0">
                <a:latin typeface="Times New Roman" panose="02020603050405020304" pitchFamily="18" charset="0"/>
                <a:cs typeface="Times New Roman" panose="02020603050405020304" pitchFamily="18" charset="0"/>
              </a:rPr>
              <a:t>NJBAC has answered over 60,000 </a:t>
            </a:r>
            <a:r>
              <a:rPr lang="en-US" sz="7200" dirty="0">
                <a:latin typeface="Times New Roman" panose="02020603050405020304" pitchFamily="18" charset="0"/>
                <a:cs typeface="Times New Roman" panose="02020603050405020304" pitchFamily="18" charset="0"/>
              </a:rPr>
              <a:t>questions from businesses using the live chat feature of the website and the NJBAC Hotline  </a:t>
            </a:r>
            <a:r>
              <a:rPr lang="en-US" sz="7200" b="1" u="sng" dirty="0">
                <a:latin typeface="Times New Roman" panose="02020603050405020304" pitchFamily="18" charset="0"/>
                <a:cs typeface="Times New Roman" panose="02020603050405020304" pitchFamily="18" charset="0"/>
              </a:rPr>
              <a:t>https://business.nj.gov/covid</a:t>
            </a:r>
          </a:p>
          <a:p>
            <a:pPr>
              <a:lnSpc>
                <a:spcPct val="120000"/>
              </a:lnSpc>
              <a:spcAft>
                <a:spcPts val="1200"/>
              </a:spcAft>
            </a:pPr>
            <a:r>
              <a:rPr lang="en-US" sz="7200" b="1" dirty="0">
                <a:latin typeface="Times New Roman" panose="02020603050405020304" pitchFamily="18" charset="0"/>
                <a:cs typeface="Times New Roman" panose="02020603050405020304" pitchFamily="18" charset="0"/>
              </a:rPr>
              <a:t>NJBAC answers COVID-19 questions </a:t>
            </a:r>
            <a:r>
              <a:rPr lang="en-US" sz="7200" dirty="0">
                <a:latin typeface="Times New Roman" panose="02020603050405020304" pitchFamily="18" charset="0"/>
                <a:cs typeface="Times New Roman" panose="02020603050405020304" pitchFamily="18" charset="0"/>
              </a:rPr>
              <a:t>as the Governor and agencies issue new orders and standards and programs</a:t>
            </a:r>
          </a:p>
          <a:p>
            <a:pPr marL="1208088" lvl="1" indent="-236538">
              <a:lnSpc>
                <a:spcPct val="120000"/>
              </a:lnSpc>
              <a:spcAft>
                <a:spcPts val="600"/>
              </a:spcAft>
              <a:buSzPct val="125000"/>
              <a:buFont typeface="Arial" panose="020B0604020202020204" pitchFamily="34" charset="0"/>
              <a:buChar char="•"/>
              <a:defRPr/>
            </a:pPr>
            <a:r>
              <a:rPr lang="en-US" sz="7200" dirty="0">
                <a:solidFill>
                  <a:prstClr val="black"/>
                </a:solidFill>
                <a:latin typeface="Times New Roman" panose="02020603050405020304" pitchFamily="18" charset="0"/>
                <a:cs typeface="Times New Roman" panose="02020603050405020304" pitchFamily="18" charset="0"/>
              </a:rPr>
              <a:t>Access to Personal Protective Equipment (PPE)</a:t>
            </a:r>
          </a:p>
          <a:p>
            <a:pPr marL="1208088" lvl="1" indent="-236538">
              <a:lnSpc>
                <a:spcPct val="120000"/>
              </a:lnSpc>
              <a:spcAft>
                <a:spcPts val="600"/>
              </a:spcAft>
              <a:buSzPct val="125000"/>
              <a:buFont typeface="Arial" panose="020B0604020202020204" pitchFamily="34" charset="0"/>
              <a:buChar char="•"/>
              <a:defRPr/>
            </a:pPr>
            <a:r>
              <a:rPr lang="en-US" sz="7200" dirty="0">
                <a:solidFill>
                  <a:prstClr val="black"/>
                </a:solidFill>
                <a:latin typeface="Times New Roman" panose="02020603050405020304" pitchFamily="18" charset="0"/>
                <a:cs typeface="Times New Roman" panose="02020603050405020304" pitchFamily="18" charset="0"/>
              </a:rPr>
              <a:t>Details on COVID -19 Safety Protocols on state and federal levels</a:t>
            </a:r>
          </a:p>
          <a:p>
            <a:pPr marL="1208088" lvl="1" indent="-236538">
              <a:lnSpc>
                <a:spcPct val="120000"/>
              </a:lnSpc>
              <a:spcAft>
                <a:spcPts val="600"/>
              </a:spcAft>
              <a:buSzPct val="125000"/>
              <a:buFont typeface="Arial" panose="020B0604020202020204" pitchFamily="34" charset="0"/>
              <a:buChar char="•"/>
              <a:defRPr/>
            </a:pPr>
            <a:r>
              <a:rPr lang="en-US" sz="7200" dirty="0">
                <a:solidFill>
                  <a:prstClr val="black"/>
                </a:solidFill>
                <a:latin typeface="Times New Roman" panose="02020603050405020304" pitchFamily="18" charset="0"/>
                <a:cs typeface="Times New Roman" panose="02020603050405020304" pitchFamily="18" charset="0"/>
              </a:rPr>
              <a:t>Details on COVID-19 State Government Executive Orders, NJ Dept of Health Administrative Orders and State Police Administrative Orders</a:t>
            </a:r>
          </a:p>
          <a:p>
            <a:pPr marL="1208088" lvl="1" indent="-236538">
              <a:lnSpc>
                <a:spcPct val="120000"/>
              </a:lnSpc>
              <a:spcAft>
                <a:spcPts val="600"/>
              </a:spcAft>
              <a:buSzPct val="125000"/>
              <a:buFont typeface="Arial" panose="020B0604020202020204" pitchFamily="34" charset="0"/>
              <a:buChar char="•"/>
              <a:defRPr/>
            </a:pPr>
            <a:r>
              <a:rPr lang="en-US" sz="7200" dirty="0">
                <a:latin typeface="Times New Roman" panose="02020603050405020304" pitchFamily="18" charset="0"/>
                <a:cs typeface="Times New Roman" panose="02020603050405020304" pitchFamily="18" charset="0"/>
              </a:rPr>
              <a:t>Links to Access To Capital, Grants And Loans</a:t>
            </a:r>
          </a:p>
          <a:p>
            <a:pPr marL="1208088" lvl="1" indent="-236538">
              <a:lnSpc>
                <a:spcPct val="120000"/>
              </a:lnSpc>
              <a:spcAft>
                <a:spcPts val="600"/>
              </a:spcAft>
              <a:buSzPct val="125000"/>
              <a:buFont typeface="Arial" panose="020B0604020202020204" pitchFamily="34" charset="0"/>
              <a:buChar char="•"/>
              <a:defRPr/>
            </a:pPr>
            <a:r>
              <a:rPr lang="en-US" sz="7200" dirty="0">
                <a:latin typeface="Times New Roman" panose="02020603050405020304" pitchFamily="18" charset="0"/>
                <a:cs typeface="Times New Roman" panose="02020603050405020304" pitchFamily="18" charset="0"/>
              </a:rPr>
              <a:t>Access to Technical Assistance through the Small Business Development Centers</a:t>
            </a:r>
          </a:p>
          <a:p>
            <a:pPr marL="1208088" lvl="1" indent="-236538">
              <a:lnSpc>
                <a:spcPct val="120000"/>
              </a:lnSpc>
              <a:spcAft>
                <a:spcPts val="600"/>
              </a:spcAft>
              <a:buSzPct val="125000"/>
              <a:buFont typeface="Arial" panose="020B0604020202020204" pitchFamily="34" charset="0"/>
              <a:buChar char="•"/>
              <a:defRPr/>
            </a:pPr>
            <a:r>
              <a:rPr lang="en-US" sz="7200" dirty="0">
                <a:latin typeface="Times New Roman" panose="02020603050405020304" pitchFamily="18" charset="0"/>
                <a:cs typeface="Times New Roman" panose="02020603050405020304" pitchFamily="18" charset="0"/>
              </a:rPr>
              <a:t>What To Do If My Employees Have COVID?</a:t>
            </a:r>
          </a:p>
        </p:txBody>
      </p:sp>
      <p:sp>
        <p:nvSpPr>
          <p:cNvPr id="5" name="Title 1">
            <a:extLst>
              <a:ext uri="{FF2B5EF4-FFF2-40B4-BE49-F238E27FC236}">
                <a16:creationId xmlns:a16="http://schemas.microsoft.com/office/drawing/2014/main" xmlns="" id="{F522AADC-A7A2-B24D-A7A8-EF8669410D71}"/>
              </a:ext>
            </a:extLst>
          </p:cNvPr>
          <p:cNvSpPr>
            <a:spLocks noGrp="1"/>
          </p:cNvSpPr>
          <p:nvPr>
            <p:ph type="title"/>
          </p:nvPr>
        </p:nvSpPr>
        <p:spPr>
          <a:xfrm>
            <a:off x="2514600" y="1219200"/>
            <a:ext cx="4419600" cy="315459"/>
          </a:xfrm>
        </p:spPr>
        <p:txBody>
          <a:bodyPr vert="horz" lIns="91440" tIns="45720" rIns="91440" bIns="45720" rtlCol="0" anchor="ctr">
            <a:noAutofit/>
          </a:bodyPr>
          <a:lstStyle/>
          <a:p>
            <a:r>
              <a:rPr lang="en-US" sz="3600" kern="1200" dirty="0">
                <a:solidFill>
                  <a:schemeClr val="tx1"/>
                </a:solidFill>
                <a:latin typeface="Times New Roman" panose="02020603050405020304" pitchFamily="18" charset="0"/>
                <a:cs typeface="Times New Roman" panose="02020603050405020304" pitchFamily="18" charset="0"/>
              </a:rPr>
              <a:t>business.nj.gov/covid</a:t>
            </a:r>
          </a:p>
        </p:txBody>
      </p:sp>
    </p:spTree>
    <p:extLst>
      <p:ext uri="{BB962C8B-B14F-4D97-AF65-F5344CB8AC3E}">
        <p14:creationId xmlns:p14="http://schemas.microsoft.com/office/powerpoint/2010/main" val="1859052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4E9E282-4BE5-4823-A17B-378613EE54AF}"/>
              </a:ext>
            </a:extLst>
          </p:cNvPr>
          <p:cNvSpPr txBox="1"/>
          <p:nvPr/>
        </p:nvSpPr>
        <p:spPr>
          <a:xfrm>
            <a:off x="304800" y="1752600"/>
            <a:ext cx="8686800" cy="4465320"/>
          </a:xfrm>
          <a:prstGeom prst="rect">
            <a:avLst/>
          </a:prstGeom>
        </p:spPr>
        <p:txBody>
          <a:bodyPr vert="horz" lIns="91440" tIns="45720" rIns="91440" bIns="45720" rtlCol="0" anchor="t">
            <a:normAutofit/>
          </a:bodyPr>
          <a:lstStyle/>
          <a:p>
            <a:pPr>
              <a:lnSpc>
                <a:spcPct val="120000"/>
              </a:lnSpc>
              <a:spcAft>
                <a:spcPts val="1200"/>
              </a:spcAft>
            </a:pPr>
            <a:endParaRPr lang="en-US" sz="72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F522AADC-A7A2-B24D-A7A8-EF8669410D71}"/>
              </a:ext>
            </a:extLst>
          </p:cNvPr>
          <p:cNvSpPr>
            <a:spLocks noGrp="1"/>
          </p:cNvSpPr>
          <p:nvPr>
            <p:ph type="title"/>
          </p:nvPr>
        </p:nvSpPr>
        <p:spPr>
          <a:xfrm>
            <a:off x="2590800" y="1219200"/>
            <a:ext cx="4114800" cy="315459"/>
          </a:xfrm>
        </p:spPr>
        <p:txBody>
          <a:bodyPr vert="horz" lIns="91440" tIns="45720" rIns="91440" bIns="45720" rtlCol="0" anchor="ctr">
            <a:noAutofit/>
          </a:bodyPr>
          <a:lstStyle/>
          <a:p>
            <a:r>
              <a:rPr lang="en-US" sz="2800" kern="1200" cap="all" dirty="0">
                <a:solidFill>
                  <a:schemeClr val="tx1"/>
                </a:solidFill>
                <a:latin typeface="Times New Roman" panose="02020603050405020304" pitchFamily="18" charset="0"/>
                <a:cs typeface="Times New Roman" panose="02020603050405020304" pitchFamily="18" charset="0"/>
              </a:rPr>
              <a:t>Business Checklist</a:t>
            </a:r>
          </a:p>
        </p:txBody>
      </p:sp>
      <p:pic>
        <p:nvPicPr>
          <p:cNvPr id="9" name="Picture 8" descr="A screenshot of a website&#10;&#10;Description automatically generated with low confidence">
            <a:extLst>
              <a:ext uri="{FF2B5EF4-FFF2-40B4-BE49-F238E27FC236}">
                <a16:creationId xmlns:a16="http://schemas.microsoft.com/office/drawing/2014/main" xmlns="" id="{FF3212BD-3A83-424B-A997-F73AB3480428}"/>
              </a:ext>
            </a:extLst>
          </p:cNvPr>
          <p:cNvPicPr>
            <a:picLocks noChangeAspect="1"/>
          </p:cNvPicPr>
          <p:nvPr/>
        </p:nvPicPr>
        <p:blipFill rotWithShape="1">
          <a:blip r:embed="rId2"/>
          <a:srcRect t="7006"/>
          <a:stretch/>
        </p:blipFill>
        <p:spPr>
          <a:xfrm>
            <a:off x="579699" y="1752600"/>
            <a:ext cx="3886200" cy="4199886"/>
          </a:xfrm>
          <a:prstGeom prst="rect">
            <a:avLst/>
          </a:prstGeom>
          <a:scene3d>
            <a:camera prst="orthographicFront"/>
            <a:lightRig rig="threePt" dir="t"/>
          </a:scene3d>
          <a:sp3d contourW="12700">
            <a:contourClr>
              <a:srgbClr val="034F9E"/>
            </a:contourClr>
          </a:sp3d>
        </p:spPr>
      </p:pic>
      <p:sp>
        <p:nvSpPr>
          <p:cNvPr id="10" name="Rectangle 9">
            <a:extLst>
              <a:ext uri="{FF2B5EF4-FFF2-40B4-BE49-F238E27FC236}">
                <a16:creationId xmlns:a16="http://schemas.microsoft.com/office/drawing/2014/main" xmlns="" id="{8186A77F-F6E4-5F42-802D-5006AE92F4B8}"/>
              </a:ext>
            </a:extLst>
          </p:cNvPr>
          <p:cNvSpPr/>
          <p:nvPr/>
        </p:nvSpPr>
        <p:spPr>
          <a:xfrm>
            <a:off x="4953000" y="4325034"/>
            <a:ext cx="3657600" cy="646331"/>
          </a:xfrm>
          <a:prstGeom prst="rect">
            <a:avLst/>
          </a:prstGeom>
        </p:spPr>
        <p:txBody>
          <a:bodyPr wrap="square">
            <a:spAutoFit/>
          </a:bodyPr>
          <a:lstStyle/>
          <a:p>
            <a:r>
              <a:rPr lang="en-US" dirty="0">
                <a:hlinkClick r:id="rId3"/>
              </a:rPr>
              <a:t>https://www.nj.gov/state/bac/assets/pdf/nj-new-business-checklist.pdf</a:t>
            </a:r>
            <a:endParaRPr lang="en-US" dirty="0"/>
          </a:p>
        </p:txBody>
      </p:sp>
      <p:sp>
        <p:nvSpPr>
          <p:cNvPr id="11" name="TextBox 10">
            <a:extLst>
              <a:ext uri="{FF2B5EF4-FFF2-40B4-BE49-F238E27FC236}">
                <a16:creationId xmlns:a16="http://schemas.microsoft.com/office/drawing/2014/main" xmlns="" id="{55DD53EF-7B28-4541-A280-68265EDB7BAE}"/>
              </a:ext>
            </a:extLst>
          </p:cNvPr>
          <p:cNvSpPr txBox="1"/>
          <p:nvPr/>
        </p:nvSpPr>
        <p:spPr>
          <a:xfrm>
            <a:off x="4967468" y="2971800"/>
            <a:ext cx="3657600"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You can download your copy of  “Starting A New Business Checklist” available in both English &amp; Spanish and share with your colleagues.</a:t>
            </a:r>
          </a:p>
        </p:txBody>
      </p:sp>
    </p:spTree>
    <p:extLst>
      <p:ext uri="{BB962C8B-B14F-4D97-AF65-F5344CB8AC3E}">
        <p14:creationId xmlns:p14="http://schemas.microsoft.com/office/powerpoint/2010/main" val="477686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rPr>
              <a:t>NJ Economic Recovery Act  				       </a:t>
            </a:r>
          </a:p>
          <a:p>
            <a:pPr>
              <a:lnSpc>
                <a:spcPct val="90000"/>
              </a:lnSpc>
              <a:spcAft>
                <a:spcPts val="600"/>
              </a:spcAft>
            </a:pPr>
            <a:r>
              <a:rPr lang="en-US" sz="1700" b="1" dirty="0">
                <a:latin typeface="Times New Roman" panose="02020603050405020304" pitchFamily="18" charset="0"/>
                <a:cs typeface="Times New Roman" panose="02020603050405020304" pitchFamily="18" charset="0"/>
              </a:rPr>
              <a:t>The act created a package of:</a:t>
            </a:r>
          </a:p>
          <a:p>
            <a:pPr marL="460375" indent="-285750">
              <a:lnSpc>
                <a:spcPct val="90000"/>
              </a:lnSpc>
              <a:spcAft>
                <a:spcPts val="12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Tax incentives to incentivize job creation and capital investment</a:t>
            </a:r>
          </a:p>
          <a:p>
            <a:pPr marL="460375" indent="-285750">
              <a:lnSpc>
                <a:spcPct val="90000"/>
              </a:lnSpc>
              <a:spcAft>
                <a:spcPts val="12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Investment tools to support and strengthen NJ’s innovation economy</a:t>
            </a:r>
          </a:p>
          <a:p>
            <a:pPr marL="460375" indent="-285750">
              <a:lnSpc>
                <a:spcPct val="90000"/>
              </a:lnSpc>
              <a:spcAft>
                <a:spcPts val="12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Tax credits to strengthen NJ’s communities including revitalization of brownfields and preservation of historic properties</a:t>
            </a:r>
          </a:p>
          <a:p>
            <a:pPr marL="460375" indent="-285750">
              <a:lnSpc>
                <a:spcPct val="90000"/>
              </a:lnSpc>
              <a:spcAft>
                <a:spcPts val="12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Financial resources for small businesses, including those impacted by the COVID-19 pandemic</a:t>
            </a:r>
          </a:p>
          <a:p>
            <a:pPr marL="460375" indent="-285750">
              <a:lnSpc>
                <a:spcPct val="90000"/>
              </a:lnSpc>
              <a:spcAft>
                <a:spcPts val="12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Support for new supermarkets and healthy food retailers in food desert communities</a:t>
            </a:r>
          </a:p>
          <a:p>
            <a:pPr marL="460375" indent="-285750">
              <a:lnSpc>
                <a:spcPct val="90000"/>
              </a:lnSpc>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Additional tax credits for film and digital media</a:t>
            </a:r>
          </a:p>
          <a:p>
            <a:pPr marL="173037" lvl="1" algn="ctr" fontAlgn="base">
              <a:spcAft>
                <a:spcPts val="1200"/>
              </a:spcAft>
              <a:buSzPct val="125000"/>
            </a:pPr>
            <a:r>
              <a:rPr lang="en-US" dirty="0">
                <a:latin typeface="Times New Roman" panose="02020603050405020304" pitchFamily="18" charset="0"/>
                <a:cs typeface="Times New Roman" panose="02020603050405020304" pitchFamily="18" charset="0"/>
                <a:hlinkClick r:id="rId2"/>
              </a:rPr>
              <a:t>https://www.njeda.com/economicrecoveryact/#Programs</a:t>
            </a:r>
            <a:endParaRPr lang="en-US" b="1" dirty="0">
              <a:latin typeface="Times New Roman" panose="02020603050405020304" pitchFamily="18" charset="0"/>
              <a:cs typeface="Times New Roman" panose="02020603050405020304" pitchFamily="18" charset="0"/>
            </a:endParaRPr>
          </a:p>
          <a:p>
            <a:pPr marL="460375" lvl="1" indent="-287338" fontAlgn="base">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fontAlgn="base"/>
            <a:r>
              <a:rPr lang="en-US" sz="1700" b="1" dirty="0">
                <a:latin typeface="Times New Roman" panose="02020603050405020304" pitchFamily="18" charset="0"/>
                <a:cs typeface="Times New Roman" panose="02020603050405020304" pitchFamily="18" charset="0"/>
              </a:rPr>
              <a:t> </a:t>
            </a: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2636368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200"/>
              </a:spcAft>
            </a:pPr>
            <a:r>
              <a:rPr lang="en-US" sz="2400" b="1" dirty="0">
                <a:latin typeface="Times New Roman" panose="02020603050405020304" pitchFamily="18" charset="0"/>
                <a:cs typeface="Times New Roman" panose="02020603050405020304" pitchFamily="18" charset="0"/>
              </a:rPr>
              <a:t>NJ Economic Recovery Act </a:t>
            </a:r>
            <a:endParaRPr lang="en-US" sz="1700" b="1" dirty="0">
              <a:latin typeface="Times New Roman" panose="02020603050405020304" pitchFamily="18" charset="0"/>
              <a:cs typeface="Times New Roman" panose="02020603050405020304" pitchFamily="18" charset="0"/>
            </a:endParaRPr>
          </a:p>
          <a:p>
            <a:pPr marL="465138" indent="-287338">
              <a:lnSpc>
                <a:spcPct val="90000"/>
              </a:lnSpc>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Aspire </a:t>
            </a:r>
            <a:r>
              <a:rPr lang="en-US" sz="1700" dirty="0">
                <a:latin typeface="Times New Roman" panose="02020603050405020304" pitchFamily="18" charset="0"/>
                <a:cs typeface="Times New Roman" panose="02020603050405020304" pitchFamily="18" charset="0"/>
              </a:rPr>
              <a:t>is a gap financing tool to support commercial, mixed use, and residential real estate development that is located in a designated “incentive area”</a:t>
            </a:r>
          </a:p>
          <a:p>
            <a:pPr marL="460375" indent="-285750">
              <a:lnSpc>
                <a:spcPct val="90000"/>
              </a:lnSpc>
              <a:spcAft>
                <a:spcPts val="6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Emerge </a:t>
            </a:r>
            <a:r>
              <a:rPr lang="en-US" sz="1700" dirty="0">
                <a:latin typeface="Times New Roman" panose="02020603050405020304" pitchFamily="18" charset="0"/>
                <a:cs typeface="Times New Roman" panose="02020603050405020304" pitchFamily="18" charset="0"/>
              </a:rPr>
              <a:t>encourages economic development in priority sectors by providing per-job tax credits for up to seven years </a:t>
            </a:r>
            <a:endParaRPr lang="en-US" sz="1700" b="1" dirty="0">
              <a:latin typeface="Times New Roman" panose="02020603050405020304" pitchFamily="18" charset="0"/>
              <a:cs typeface="Times New Roman" panose="02020603050405020304" pitchFamily="18" charset="0"/>
            </a:endParaRPr>
          </a:p>
          <a:p>
            <a:pPr marL="460375" marR="0" lvl="0" indent="-282575" algn="l" defTabSz="914400" rtl="0" eaLnBrk="1" fontAlgn="base"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Brownfields Redevelopment Incentive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$50 million per year competitive, project-based one-time transferrable tax credit for environmental remediation, abatement, and demolition for redevelopment of brownfields sites for commercial, retail, or mixed-use </a:t>
            </a:r>
          </a:p>
          <a:p>
            <a:pPr marL="460375" marR="0" lvl="1" indent="-287338" algn="l" defTabSz="914400" rtl="0" eaLnBrk="1" fontAlgn="base"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Food Desert Relief Program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addresses the food security needs of communities across New Jersey by providing tax credits, loans, grants, and/or technical assistance to increase access to nutritious foods and develop new approaches to alleviate food deserts</a:t>
            </a:r>
          </a:p>
          <a:p>
            <a:pPr marL="173037" marR="0" lvl="1" indent="0" algn="ctr" defTabSz="914400" rtl="0" eaLnBrk="1" fontAlgn="base" latinLnBrk="0" hangingPunct="1">
              <a:lnSpc>
                <a:spcPct val="100000"/>
              </a:lnSpc>
              <a:spcBef>
                <a:spcPts val="0"/>
              </a:spcBef>
              <a:spcAft>
                <a:spcPts val="0"/>
              </a:spcAft>
              <a:buClrTx/>
              <a:buSzPct val="125000"/>
              <a:buFontTx/>
              <a:buNone/>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review all the Programs &amp; Funding available through the NJEDA at</a:t>
            </a:r>
          </a:p>
          <a:p>
            <a:pPr marL="173037" marR="0" lvl="1" indent="0" algn="ctr" defTabSz="914400" rtl="0" eaLnBrk="1" fontAlgn="base" latinLnBrk="0" hangingPunct="1">
              <a:lnSpc>
                <a:spcPct val="100000"/>
              </a:lnSpc>
              <a:spcBef>
                <a:spcPts val="0"/>
              </a:spcBef>
              <a:spcAft>
                <a:spcPts val="1200"/>
              </a:spcAft>
              <a:buClrTx/>
              <a:buSzPct val="125000"/>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https://www.njeda.com/economicrecoveryact/#Programs</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60375" indent="-285750">
              <a:lnSpc>
                <a:spcPct val="90000"/>
              </a:lnSpc>
              <a:spcAft>
                <a:spcPts val="600"/>
              </a:spcAft>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marL="460375" lvl="1" indent="-287338" fontAlgn="base">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fontAlgn="base"/>
            <a:r>
              <a:rPr lang="en-US" sz="1700" b="1" dirty="0">
                <a:latin typeface="Times New Roman" panose="02020603050405020304" pitchFamily="18" charset="0"/>
                <a:cs typeface="Times New Roman" panose="02020603050405020304" pitchFamily="18" charset="0"/>
              </a:rPr>
              <a:t> </a:t>
            </a: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4097569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NJ Economic Recovery Act  </a:t>
            </a:r>
          </a:p>
          <a:p>
            <a:pPr marL="460375" lvl="1" indent="-287338"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New Jersey Innovation Evergreen Fund (NJIEF) </a:t>
            </a:r>
            <a:r>
              <a:rPr lang="en-US" sz="1700" dirty="0">
                <a:latin typeface="Times New Roman" panose="02020603050405020304" pitchFamily="18" charset="0"/>
                <a:cs typeface="Times New Roman" panose="02020603050405020304" pitchFamily="18" charset="0"/>
              </a:rPr>
              <a:t>is a partnership with the private sector that will raise and invest funds in New Jersey-based companies to address           New Jersey’s shortfalls in venture capital funding and create the conditions necessary for entrepreneurs to succeed</a:t>
            </a:r>
          </a:p>
          <a:p>
            <a:pPr marL="460375" marR="0" lvl="0" indent="-282575" algn="l" defTabSz="914400" rtl="0" eaLnBrk="1" fontAlgn="base"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Main Street Recovery Fund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a fund to support New Jersey micro business owners and participating entities that can serve New Jersey micro businesses, such as Community Development Financial Institutions (CDFIs) and Economic Development Corporations that is less than $1 million in annual revenue according to its most recent return and have fewer than 10 full-time employees</a:t>
            </a:r>
          </a:p>
          <a:p>
            <a:pPr marL="460375" marR="0" lvl="0" indent="-282575" algn="l" defTabSz="914400" rtl="0" eaLnBrk="1" fontAlgn="base" latinLnBrk="0" hangingPunct="1">
              <a:lnSpc>
                <a:spcPct val="100000"/>
              </a:lnSpc>
              <a:spcBef>
                <a:spcPts val="0"/>
              </a:spcBef>
              <a:spcAft>
                <a:spcPts val="1200"/>
              </a:spcAft>
              <a:buClrTx/>
              <a:buSzPct val="125000"/>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PPE Manufacturing Tax Credit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makes $10 million in investment tax credits per year available to businesses that invest in the production of PPE during the 2020-2022 tax years to support  investment in PPE manufacturing facilities and equipment to increase availability of critical public healthcare products and create manufacturing jobs</a:t>
            </a:r>
          </a:p>
          <a:p>
            <a:pPr marL="460375" lvl="1" indent="-287338" fontAlgn="base">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fontAlgn="base"/>
            <a:r>
              <a:rPr lang="en-US" sz="1700" b="1" dirty="0">
                <a:latin typeface="Times New Roman" panose="02020603050405020304" pitchFamily="18" charset="0"/>
                <a:cs typeface="Times New Roman" panose="02020603050405020304" pitchFamily="18" charset="0"/>
              </a:rPr>
              <a:t> </a:t>
            </a: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1476750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NJ Economic Recovery Act  </a:t>
            </a:r>
          </a:p>
          <a:p>
            <a:pPr marL="460375" lvl="1" indent="-287338"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New Jersey Film and Digital Media Tax Credit Program </a:t>
            </a:r>
            <a:r>
              <a:rPr lang="en-US" sz="1700" dirty="0">
                <a:latin typeface="Times New Roman" panose="02020603050405020304" pitchFamily="18" charset="0"/>
                <a:cs typeface="Times New Roman" panose="02020603050405020304" pitchFamily="18" charset="0"/>
              </a:rPr>
              <a:t>provides a transferable credit against the corporate business tax and the gross income tax for qualified expenses incurred for the production of certain film and digital media content in NJ</a:t>
            </a:r>
          </a:p>
          <a:p>
            <a:pPr marL="460375" marR="0" lvl="0" indent="-282575" algn="l" defTabSz="914400" rtl="0" eaLnBrk="1" fontAlgn="base" latinLnBrk="0" hangingPunct="1">
              <a:lnSpc>
                <a:spcPct val="100000"/>
              </a:lnSpc>
              <a:spcBef>
                <a:spcPts val="0"/>
              </a:spcBef>
              <a:spcAft>
                <a:spcPts val="600"/>
              </a:spcAft>
              <a:buClrTx/>
              <a:buSzPct val="125000"/>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Community-Anchored Development Program </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the NJEDA to facilitate and partner on large-scale development projects with desirable employment and geographical characteristics that impact the broader community.  Through the program, anchor institutions in the areas of education health care, culture, community development, and economic development can use proceeds from the sale of State tax credits to act as investors in targeted development projects</a:t>
            </a:r>
          </a:p>
          <a:p>
            <a:pPr marL="177800" marR="0" lvl="0" algn="l" defTabSz="914400" rtl="0" eaLnBrk="1" fontAlgn="base" latinLnBrk="0" hangingPunct="1">
              <a:lnSpc>
                <a:spcPct val="100000"/>
              </a:lnSpc>
              <a:spcBef>
                <a:spcPts val="0"/>
              </a:spcBef>
              <a:spcAft>
                <a:spcPts val="600"/>
              </a:spcAft>
              <a:buClrTx/>
              <a:buSzPct val="125000"/>
              <a:tabLst/>
              <a:defRPr/>
            </a:pPr>
            <a:endPar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73037" marR="0" lvl="1" indent="0" algn="ctr" defTabSz="914400" rtl="0" eaLnBrk="1" fontAlgn="base" latinLnBrk="0" hangingPunct="1">
              <a:lnSpc>
                <a:spcPct val="100000"/>
              </a:lnSpc>
              <a:spcBef>
                <a:spcPts val="0"/>
              </a:spcBef>
              <a:spcAft>
                <a:spcPts val="0"/>
              </a:spcAft>
              <a:buClrTx/>
              <a:buSzPct val="125000"/>
              <a:buFontTx/>
              <a:buNone/>
              <a:tabLst/>
              <a:defRPr/>
            </a:pP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review all the Programs &amp; Funding available through the NJEDA at</a:t>
            </a:r>
          </a:p>
          <a:p>
            <a:pPr marL="173037" marR="0" lvl="1" indent="0" algn="ctr" defTabSz="914400" rtl="0" eaLnBrk="1" fontAlgn="base" latinLnBrk="0" hangingPunct="1">
              <a:lnSpc>
                <a:spcPct val="100000"/>
              </a:lnSpc>
              <a:spcBef>
                <a:spcPts val="0"/>
              </a:spcBef>
              <a:spcAft>
                <a:spcPts val="1200"/>
              </a:spcAft>
              <a:buClrTx/>
              <a:buSzPct val="125000"/>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https://www.njeda.com/economicrecoveryact/#Programs</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60375" lvl="1" indent="-287338" fontAlgn="base">
              <a:spcAft>
                <a:spcPts val="1200"/>
              </a:spcAft>
              <a:buSzPct val="12500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460375" lvl="1" indent="-287338" fontAlgn="base">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fontAlgn="base"/>
            <a:r>
              <a:rPr lang="en-US" sz="1700" b="1" dirty="0">
                <a:latin typeface="Times New Roman" panose="02020603050405020304" pitchFamily="18" charset="0"/>
                <a:cs typeface="Times New Roman" panose="02020603050405020304" pitchFamily="18" charset="0"/>
              </a:rPr>
              <a:t> </a:t>
            </a: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3793258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NJ Economic Recovery Act  </a:t>
            </a:r>
          </a:p>
          <a:p>
            <a:pPr marL="460375" indent="-282575"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Angel Investor Tax Credit Program </a:t>
            </a:r>
            <a:r>
              <a:rPr lang="en-US" sz="1700" dirty="0">
                <a:latin typeface="Times New Roman" panose="02020603050405020304" pitchFamily="18" charset="0"/>
                <a:cs typeface="Times New Roman" panose="02020603050405020304" pitchFamily="18" charset="0"/>
              </a:rPr>
              <a:t>establishes tax credits against corporation business or gross income taxes based on a qualified investment in a NJ emerging technology business or in a qualified venture fund for the purposes of stimulating investment</a:t>
            </a:r>
          </a:p>
          <a:p>
            <a:pPr marL="460375" lvl="1" indent="-287338"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Economic Redevelopment and Growth (ERG) Program </a:t>
            </a:r>
            <a:r>
              <a:rPr lang="en-US" sz="1700" dirty="0">
                <a:latin typeface="Times New Roman" panose="02020603050405020304" pitchFamily="18" charset="0"/>
                <a:cs typeface="Times New Roman" panose="02020603050405020304" pitchFamily="18" charset="0"/>
              </a:rPr>
              <a:t>is an incentive for developers and businesses to address revenue gaps in development projects.  It can also apply to projects that have a below market development margin or rate of return. The grant is not meant to be a substitute for conventional debt and equity financing, and applicants should generally have their primary debt financing in place before applying</a:t>
            </a:r>
          </a:p>
          <a:p>
            <a:pPr marL="460375" lvl="1" indent="-287338" fontAlgn="base">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marL="173037" marR="0" lvl="1" indent="0" algn="ctr" defTabSz="914400" rtl="0" eaLnBrk="1" fontAlgn="base" latinLnBrk="0" hangingPunct="1">
              <a:lnSpc>
                <a:spcPct val="100000"/>
              </a:lnSpc>
              <a:spcBef>
                <a:spcPts val="0"/>
              </a:spcBef>
              <a:spcAft>
                <a:spcPts val="0"/>
              </a:spcAft>
              <a:buClrTx/>
              <a:buSzPct val="125000"/>
              <a:buFontTx/>
              <a:buNone/>
              <a:tabLst/>
              <a:defRPr/>
            </a:pPr>
            <a:r>
              <a:rPr lang="en-US" sz="1700" b="1" dirty="0">
                <a:latin typeface="Times New Roman" panose="02020603050405020304" pitchFamily="18" charset="0"/>
                <a:cs typeface="Times New Roman" panose="02020603050405020304" pitchFamily="18" charset="0"/>
              </a:rPr>
              <a:t> </a:t>
            </a:r>
            <a:r>
              <a:rPr kumimoji="0" lang="en-US" sz="1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review all the Programs &amp; Funding available through the NJEDA at</a:t>
            </a:r>
          </a:p>
          <a:p>
            <a:pPr marL="173037" marR="0" lvl="1" indent="0" algn="ctr" defTabSz="914400" rtl="0" eaLnBrk="1" fontAlgn="base" latinLnBrk="0" hangingPunct="1">
              <a:lnSpc>
                <a:spcPct val="100000"/>
              </a:lnSpc>
              <a:spcBef>
                <a:spcPts val="0"/>
              </a:spcBef>
              <a:spcAft>
                <a:spcPts val="1200"/>
              </a:spcAft>
              <a:buClrTx/>
              <a:buSzPct val="125000"/>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https://www.njeda.com/economicrecoveryact/#Programs</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fontAlgn="base"/>
            <a:endParaRPr lang="en-US" sz="1700" b="1" dirty="0">
              <a:latin typeface="Times New Roman" panose="02020603050405020304" pitchFamily="18" charset="0"/>
              <a:cs typeface="Times New Roman" panose="02020603050405020304" pitchFamily="18" charset="0"/>
            </a:endParaRP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162715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NJ Economic Recovery Act  </a:t>
            </a:r>
          </a:p>
          <a:p>
            <a:pPr marL="460375" indent="-282575" fontAlgn="base">
              <a:spcAft>
                <a:spcPts val="11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Historic Property Reinvestment Program </a:t>
            </a:r>
            <a:r>
              <a:rPr lang="en-US" sz="1700" dirty="0">
                <a:latin typeface="Times New Roman" panose="02020603050405020304" pitchFamily="18" charset="0"/>
                <a:cs typeface="Times New Roman" panose="02020603050405020304" pitchFamily="18" charset="0"/>
              </a:rPr>
              <a:t>is a $50 million competitive tax credit program to leverage the federal historic tax credit program to support transformative rehabilitation projects of identified historic properties </a:t>
            </a:r>
            <a:r>
              <a:rPr lang="en-US" dirty="0"/>
              <a:t>   </a:t>
            </a:r>
            <a:r>
              <a:rPr lang="en-US" sz="1700" b="1" dirty="0">
                <a:latin typeface="Times New Roman" panose="02020603050405020304" pitchFamily="18" charset="0"/>
                <a:cs typeface="Times New Roman" panose="02020603050405020304" pitchFamily="18" charset="0"/>
              </a:rPr>
              <a:t> </a:t>
            </a:r>
            <a:endParaRPr lang="en-US" sz="1700" dirty="0">
              <a:latin typeface="Times New Roman" panose="02020603050405020304" pitchFamily="18" charset="0"/>
              <a:cs typeface="Times New Roman" panose="02020603050405020304" pitchFamily="18" charset="0"/>
            </a:endParaRPr>
          </a:p>
          <a:p>
            <a:pPr marL="460375" indent="-282575"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Expanded Net Operating Loss (NOL) Program </a:t>
            </a:r>
            <a:r>
              <a:rPr lang="en-US" sz="1700" dirty="0">
                <a:latin typeface="Times New Roman" panose="02020603050405020304" pitchFamily="18" charset="0"/>
                <a:cs typeface="Times New Roman" panose="02020603050405020304" pitchFamily="18" charset="0"/>
              </a:rPr>
              <a:t>enables tech and life sciences companies to sell their New Jersey net operating losses and/or research and development (R&amp;D) tax credits for cash. Buyers can purchase tax credits at a discount and apply them to reduce taxable income     </a:t>
            </a:r>
          </a:p>
          <a:p>
            <a:pPr marL="460375" indent="-282575"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NJ Ignite </a:t>
            </a:r>
            <a:r>
              <a:rPr lang="en-US" sz="1700" dirty="0">
                <a:latin typeface="Times New Roman" panose="02020603050405020304" pitchFamily="18" charset="0"/>
                <a:cs typeface="Times New Roman" panose="02020603050405020304" pitchFamily="18" charset="0"/>
              </a:rPr>
              <a:t>provides grants to NJEDA-approved collaborative workspaces for the benefit of early stage innovation economy businesses that locate in New Jersey</a:t>
            </a:r>
          </a:p>
          <a:p>
            <a:pPr marL="460375" indent="-282575" fontAlgn="base">
              <a:spcAft>
                <a:spcPts val="12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The Offshore Wind Tax Credit Program </a:t>
            </a:r>
            <a:r>
              <a:rPr lang="en-US" sz="1700" dirty="0">
                <a:latin typeface="Times New Roman" panose="02020603050405020304" pitchFamily="18" charset="0"/>
                <a:cs typeface="Times New Roman" panose="02020603050405020304" pitchFamily="18" charset="0"/>
              </a:rPr>
              <a:t>provides a reimbursement for capital investment in a qualified wind energy facility located in New Jersey. The program is designed to spur employment growth and offshore wind supply chain development as a result of capital investment in land-based offshore wind industry projects </a:t>
            </a:r>
          </a:p>
          <a:p>
            <a:pPr marL="460375" indent="-276225" fontAlgn="base">
              <a:spcAft>
                <a:spcPts val="600"/>
              </a:spcAft>
              <a:buSzPct val="125000"/>
              <a:buFont typeface="Arial" panose="020B0604020202020204" pitchFamily="34" charset="0"/>
              <a:buChar char="•"/>
            </a:pPr>
            <a:endParaRPr lang="en-US" sz="1700" dirty="0">
              <a:latin typeface="Times New Roman" panose="02020603050405020304" pitchFamily="18" charset="0"/>
              <a:cs typeface="Times New Roman" panose="02020603050405020304" pitchFamily="18" charset="0"/>
            </a:endParaRPr>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ECONOMIC RECOVERY ACT OF 2020</a:t>
            </a:r>
          </a:p>
        </p:txBody>
      </p:sp>
    </p:spTree>
    <p:extLst>
      <p:ext uri="{BB962C8B-B14F-4D97-AF65-F5344CB8AC3E}">
        <p14:creationId xmlns:p14="http://schemas.microsoft.com/office/powerpoint/2010/main" val="3627189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2D13F-D102-405B-B8FA-84B399A35CBC}"/>
              </a:ext>
            </a:extLst>
          </p:cNvPr>
          <p:cNvSpPr>
            <a:spLocks noGrp="1"/>
          </p:cNvSpPr>
          <p:nvPr>
            <p:ph type="title"/>
          </p:nvPr>
        </p:nvSpPr>
        <p:spPr/>
        <p:txBody>
          <a:bodyPr>
            <a:noAutofit/>
          </a:bodyPr>
          <a:lstStyle/>
          <a:p>
            <a:pPr algn="ctr"/>
            <a:r>
              <a:rPr lang="en-US" sz="2800" dirty="0">
                <a:latin typeface="Times" panose="02020603050405020304" pitchFamily="18" charset="0"/>
                <a:cs typeface="Times" panose="02020603050405020304" pitchFamily="18" charset="0"/>
              </a:rPr>
              <a:t>NJEDA SMALL BUSINESS EMERGENCY </a:t>
            </a:r>
            <a:br>
              <a:rPr lang="en-US" sz="2800" dirty="0">
                <a:latin typeface="Times" panose="02020603050405020304" pitchFamily="18" charset="0"/>
                <a:cs typeface="Times" panose="02020603050405020304" pitchFamily="18" charset="0"/>
              </a:rPr>
            </a:br>
            <a:r>
              <a:rPr lang="en-US" sz="2800" dirty="0">
                <a:latin typeface="Times" panose="02020603050405020304" pitchFamily="18" charset="0"/>
                <a:cs typeface="Times" panose="02020603050405020304" pitchFamily="18" charset="0"/>
              </a:rPr>
              <a:t>ASSISTANCE GRANT - PHASE 4</a:t>
            </a:r>
            <a:br>
              <a:rPr lang="en-US" sz="2800" dirty="0">
                <a:latin typeface="Times" panose="02020603050405020304" pitchFamily="18" charset="0"/>
                <a:cs typeface="Times" panose="02020603050405020304" pitchFamily="18" charset="0"/>
              </a:rPr>
            </a:br>
            <a:r>
              <a:rPr lang="en-US" sz="2800" dirty="0">
                <a:latin typeface="Times" panose="02020603050405020304" pitchFamily="18" charset="0"/>
                <a:cs typeface="Times" panose="02020603050405020304" pitchFamily="18" charset="0"/>
              </a:rPr>
              <a:t/>
            </a:r>
            <a:br>
              <a:rPr lang="en-US" sz="2800" dirty="0">
                <a:latin typeface="Times" panose="02020603050405020304" pitchFamily="18" charset="0"/>
                <a:cs typeface="Times" panose="02020603050405020304" pitchFamily="18" charset="0"/>
              </a:rPr>
            </a:br>
            <a:endParaRPr lang="en-US" sz="2800" dirty="0"/>
          </a:p>
        </p:txBody>
      </p:sp>
      <p:sp>
        <p:nvSpPr>
          <p:cNvPr id="3" name="TextBox 2">
            <a:extLst>
              <a:ext uri="{FF2B5EF4-FFF2-40B4-BE49-F238E27FC236}">
                <a16:creationId xmlns:a16="http://schemas.microsoft.com/office/drawing/2014/main" xmlns="" id="{EBF2B91E-6A67-44FF-93C3-371D97E35F57}"/>
              </a:ext>
            </a:extLst>
          </p:cNvPr>
          <p:cNvSpPr txBox="1"/>
          <p:nvPr/>
        </p:nvSpPr>
        <p:spPr>
          <a:xfrm rot="10800000" flipV="1">
            <a:off x="367303" y="1876244"/>
            <a:ext cx="8153400" cy="3524042"/>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endParaRPr lang="en-US"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Phase 4 of the NJEDA Small Business Emergency Assistance Grant Program will provide grants up to $20,000 to small- and medium- sized businesses and non-profits that have been negatively impacted by the COVID-19 pandemic</a:t>
            </a:r>
          </a:p>
          <a:p>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Interested business owners will need to pre-register at programs.njeda.com between Monday, April 19, 2021 at 9:00 a.m. and Thursday, April 29, 2021 at 5:00 </a:t>
            </a:r>
            <a:r>
              <a:rPr lang="en-US" sz="1700" dirty="0" err="1">
                <a:latin typeface="Times" panose="02020603050405020304" pitchFamily="18" charset="0"/>
                <a:cs typeface="Times" panose="02020603050405020304" pitchFamily="18" charset="0"/>
              </a:rPr>
              <a:t>p.m</a:t>
            </a:r>
            <a:r>
              <a:rPr lang="en-US" sz="1700" dirty="0">
                <a:latin typeface="Times" panose="02020603050405020304" pitchFamily="18" charset="0"/>
                <a:cs typeface="Times" panose="02020603050405020304" pitchFamily="18" charset="0"/>
              </a:rPr>
              <a:t> </a:t>
            </a:r>
          </a:p>
          <a:p>
            <a:pPr marL="285750" indent="-285750">
              <a:buFont typeface="Arial" panose="020B0604020202020204" pitchFamily="34" charset="0"/>
              <a:buChar char="•"/>
            </a:pPr>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Pre-registration is not first come, first served, but businesses are encouraged to begin the process as early as possible</a:t>
            </a:r>
          </a:p>
          <a:p>
            <a:pPr marL="285750" indent="-285750">
              <a:buFont typeface="Arial" panose="020B0604020202020204" pitchFamily="34" charset="0"/>
              <a:buChar char="•"/>
            </a:pPr>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b="1" dirty="0">
                <a:latin typeface="Times" panose="02020603050405020304" pitchFamily="18" charset="0"/>
                <a:cs typeface="Times" panose="02020603050405020304" pitchFamily="18" charset="0"/>
              </a:rPr>
              <a:t>Business that do not pre-register will not be eligible for phase 4 grants</a:t>
            </a:r>
          </a:p>
        </p:txBody>
      </p:sp>
    </p:spTree>
    <p:extLst>
      <p:ext uri="{BB962C8B-B14F-4D97-AF65-F5344CB8AC3E}">
        <p14:creationId xmlns:p14="http://schemas.microsoft.com/office/powerpoint/2010/main" val="2800567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001000" cy="48006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200"/>
              </a:spcAft>
            </a:pPr>
            <a:r>
              <a:rPr lang="en-US" sz="2400" b="1" dirty="0">
                <a:latin typeface="Times New Roman" panose="02020603050405020304" pitchFamily="18" charset="0"/>
                <a:cs typeface="Times New Roman" panose="02020603050405020304" pitchFamily="18" charset="0"/>
              </a:rPr>
              <a:t>Over Thirty Years of Service to the NJ Business Community</a:t>
            </a:r>
            <a:endParaRPr lang="en-US" b="1" dirty="0">
              <a:latin typeface="Times New Roman" panose="02020603050405020304" pitchFamily="18" charset="0"/>
              <a:cs typeface="Times New Roman" panose="02020603050405020304" pitchFamily="18" charset="0"/>
            </a:endParaRPr>
          </a:p>
          <a:p>
            <a:pPr algn="ctr">
              <a:spcAft>
                <a:spcPts val="1800"/>
              </a:spcAft>
            </a:pPr>
            <a:r>
              <a:rPr lang="en-US" sz="2000" b="1" dirty="0">
                <a:latin typeface="Times New Roman" panose="02020603050405020304" pitchFamily="18" charset="0"/>
                <a:cs typeface="Times New Roman" panose="02020603050405020304" pitchFamily="18" charset="0"/>
              </a:rPr>
              <a:t>Three Offices Devoted to Business Advocacy</a:t>
            </a:r>
          </a:p>
          <a:p>
            <a:pPr marL="458788" indent="-288925">
              <a:lnSpc>
                <a:spcPct val="90000"/>
              </a:lnSpc>
              <a:spcAft>
                <a:spcPts val="6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Office of Business Advocacy – </a:t>
            </a:r>
            <a:r>
              <a:rPr lang="en-US" sz="1700" dirty="0">
                <a:latin typeface="Times New Roman" panose="02020603050405020304" pitchFamily="18" charset="0"/>
                <a:cs typeface="Times New Roman" panose="02020603050405020304" pitchFamily="18" charset="0"/>
              </a:rPr>
              <a:t>Help with real estate site searches, to find the right location whether growing or consolidating in response to the changing COVID environment</a:t>
            </a:r>
          </a:p>
          <a:p>
            <a:pPr marL="169863">
              <a:lnSpc>
                <a:spcPct val="90000"/>
              </a:lnSpc>
              <a:spcAft>
                <a:spcPts val="6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6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Office of Small Business Advocacy – </a:t>
            </a:r>
            <a:r>
              <a:rPr lang="en-US" sz="1700" dirty="0">
                <a:latin typeface="Times New Roman" panose="02020603050405020304" pitchFamily="18" charset="0"/>
                <a:cs typeface="Times New Roman" panose="02020603050405020304" pitchFamily="18" charset="0"/>
              </a:rPr>
              <a:t>From startups to main street, help small businesses access a variety of resources and answer all their questions</a:t>
            </a:r>
          </a:p>
          <a:p>
            <a:pPr marL="169863">
              <a:lnSpc>
                <a:spcPct val="90000"/>
              </a:lnSpc>
              <a:spcAft>
                <a:spcPts val="6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Office of Export Promotion – </a:t>
            </a:r>
            <a:r>
              <a:rPr lang="en-US" sz="1700" dirty="0">
                <a:latin typeface="Times New Roman" panose="02020603050405020304" pitchFamily="18" charset="0"/>
                <a:cs typeface="Times New Roman" panose="02020603050405020304" pitchFamily="18" charset="0"/>
              </a:rPr>
              <a:t>Companies</a:t>
            </a:r>
            <a:r>
              <a:rPr lang="en-US" sz="1700" b="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interested in global business activities can tap into a number of resources, like creating an export plan, guidance in identifying global export markets, guiding you through foreign custom procedures</a:t>
            </a:r>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0" y="1143000"/>
            <a:ext cx="9067800"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r>
              <a:rPr lang="en-US" sz="2800" dirty="0">
                <a:latin typeface="Times New Roman" panose="02020603050405020304" pitchFamily="18" charset="0"/>
                <a:cs typeface="Times New Roman" panose="02020603050405020304" pitchFamily="18" charset="0"/>
              </a:rPr>
              <a:t>   LONG HISTORY OF SERVICE TO NJ BUSINESSES</a:t>
            </a:r>
          </a:p>
        </p:txBody>
      </p:sp>
    </p:spTree>
    <p:extLst>
      <p:ext uri="{BB962C8B-B14F-4D97-AF65-F5344CB8AC3E}">
        <p14:creationId xmlns:p14="http://schemas.microsoft.com/office/powerpoint/2010/main" val="491138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BB9AE-A94D-4B1A-9928-2C441E8FC799}"/>
              </a:ext>
            </a:extLst>
          </p:cNvPr>
          <p:cNvSpPr>
            <a:spLocks noGrp="1"/>
          </p:cNvSpPr>
          <p:nvPr>
            <p:ph type="title"/>
          </p:nvPr>
        </p:nvSpPr>
        <p:spPr>
          <a:xfrm>
            <a:off x="428263" y="1331088"/>
            <a:ext cx="7572737" cy="726312"/>
          </a:xfrm>
        </p:spPr>
        <p:txBody>
          <a:bodyPr>
            <a:normAutofit fontScale="90000"/>
          </a:bodyPr>
          <a:lstStyle/>
          <a:p>
            <a:pPr algn="ctr"/>
            <a: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NJEDA SMALL BUSINESS EMERGENCY </a:t>
            </a:r>
            <a:b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ASSISTANCE GRANT - PHASE 4</a:t>
            </a:r>
            <a:b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31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endParaRPr lang="en-US" dirty="0"/>
          </a:p>
        </p:txBody>
      </p:sp>
      <p:sp>
        <p:nvSpPr>
          <p:cNvPr id="7" name="TextBox 6">
            <a:extLst>
              <a:ext uri="{FF2B5EF4-FFF2-40B4-BE49-F238E27FC236}">
                <a16:creationId xmlns:a16="http://schemas.microsoft.com/office/drawing/2014/main" xmlns="" id="{D4254DEE-6EFC-44C7-9C53-4799A2B35B06}"/>
              </a:ext>
            </a:extLst>
          </p:cNvPr>
          <p:cNvSpPr txBox="1"/>
          <p:nvPr/>
        </p:nvSpPr>
        <p:spPr>
          <a:xfrm>
            <a:off x="381000" y="2286000"/>
            <a:ext cx="8610600" cy="3754874"/>
          </a:xfrm>
          <a:prstGeom prst="rect">
            <a:avLst/>
          </a:prstGeom>
          <a:noFill/>
        </p:spPr>
        <p:txBody>
          <a:bodyPr wrap="square" rtlCol="0">
            <a:spAutoFit/>
          </a:bodyPr>
          <a:lstStyle/>
          <a:p>
            <a:pPr marL="285750" indent="-285750">
              <a:buFont typeface="Arial" panose="020B0604020202020204" pitchFamily="34" charset="0"/>
              <a:buChar char="•"/>
            </a:pPr>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In order to receive a Phase 4 grant, businesses must be properly registered with the State of New Jersey. </a:t>
            </a:r>
          </a:p>
          <a:p>
            <a:pPr marL="285750" indent="-285750">
              <a:buFont typeface="Arial" panose="020B0604020202020204" pitchFamily="34" charset="0"/>
              <a:buChar char="•"/>
            </a:pPr>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To help business owners ensure they are properly registered, the NJEDA is hosting two Phase 4 Document Preparation Sessions with the NJ Department of Treasury.</a:t>
            </a:r>
          </a:p>
          <a:p>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‍Sessions will be held on Friday, April 16, 2001 at 3:00 p.m. and Monday, April 19, 2001 at 5:00p.m. </a:t>
            </a:r>
          </a:p>
          <a:p>
            <a:pPr marL="285750" indent="-285750">
              <a:buFont typeface="Arial" panose="020B0604020202020204" pitchFamily="34" charset="0"/>
              <a:buChar char="•"/>
            </a:pPr>
            <a:endParaRPr lang="en-US" sz="1700" dirty="0">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latin typeface="Times" panose="02020603050405020304" pitchFamily="18" charset="0"/>
                <a:cs typeface="Times" panose="02020603050405020304" pitchFamily="18" charset="0"/>
              </a:rPr>
              <a:t>These sessions will cover what it means to be “properly registered” with the State, how business owners can check their registration status, and what to do if a business is not properly registered. Both sessions can be accessed through zoom on </a:t>
            </a:r>
            <a:r>
              <a:rPr lang="en-US" sz="1700" u="sng" dirty="0">
                <a:latin typeface="Times" panose="02020603050405020304" pitchFamily="18" charset="0"/>
                <a:cs typeface="Times" panose="02020603050405020304" pitchFamily="18" charset="0"/>
              </a:rPr>
              <a:t>business.nj.gov</a:t>
            </a:r>
            <a:r>
              <a:rPr lang="en-US" sz="1700" dirty="0">
                <a:latin typeface="Times" panose="02020603050405020304" pitchFamily="18" charset="0"/>
                <a:cs typeface="Times" panose="02020603050405020304" pitchFamily="18" charset="0"/>
              </a:rPr>
              <a:t>. When asked to enter a password, type: GRANT</a:t>
            </a:r>
          </a:p>
        </p:txBody>
      </p:sp>
    </p:spTree>
    <p:extLst>
      <p:ext uri="{BB962C8B-B14F-4D97-AF65-F5344CB8AC3E}">
        <p14:creationId xmlns:p14="http://schemas.microsoft.com/office/powerpoint/2010/main" val="321544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B3661A-89CD-4F59-9608-D35B1A5B8BE8}"/>
              </a:ext>
            </a:extLst>
          </p:cNvPr>
          <p:cNvSpPr>
            <a:spLocks noGrp="1"/>
          </p:cNvSpPr>
          <p:nvPr>
            <p:ph type="title"/>
          </p:nvPr>
        </p:nvSpPr>
        <p:spPr/>
        <p:txBody>
          <a:bodyPr>
            <a:noAutofit/>
          </a:bodyPr>
          <a:lstStyle/>
          <a:p>
            <a:pPr algn="ct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NJEDA SMALL BUSINESS EMERGENCY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ASSISTANCE GRANT - PHASE 4</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endParaRPr lang="en-US" sz="2800" dirty="0"/>
          </a:p>
        </p:txBody>
      </p:sp>
      <p:sp>
        <p:nvSpPr>
          <p:cNvPr id="4" name="TextBox 3">
            <a:extLst>
              <a:ext uri="{FF2B5EF4-FFF2-40B4-BE49-F238E27FC236}">
                <a16:creationId xmlns:a16="http://schemas.microsoft.com/office/drawing/2014/main" xmlns="" id="{053B0997-EEFF-4EB1-B802-2C2226B2E36D}"/>
              </a:ext>
            </a:extLst>
          </p:cNvPr>
          <p:cNvSpPr txBox="1"/>
          <p:nvPr/>
        </p:nvSpPr>
        <p:spPr>
          <a:xfrm>
            <a:off x="228600" y="2286000"/>
            <a:ext cx="8686800" cy="3493264"/>
          </a:xfrm>
          <a:prstGeom prst="rect">
            <a:avLst/>
          </a:prstGeom>
          <a:noFill/>
        </p:spPr>
        <p:txBody>
          <a:bodyPr wrap="square" rtlCol="0">
            <a:spAutoFit/>
          </a:bodyPr>
          <a:lstStyle/>
          <a:p>
            <a:pPr marL="285750" indent="-285750" algn="l">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Following pre-registration, applications will become available on a rolling basis. Pre-registered applicants will need to return to </a:t>
            </a:r>
            <a:r>
              <a:rPr lang="en-US" sz="1700" b="0" i="0" u="none" strike="noStrike" dirty="0">
                <a:solidFill>
                  <a:srgbClr val="50B0E5"/>
                </a:solidFill>
                <a:effectLst/>
                <a:latin typeface="Times" panose="02020603050405020304" pitchFamily="18" charset="0"/>
                <a:cs typeface="Times" panose="02020603050405020304" pitchFamily="18" charset="0"/>
                <a:hlinkClick r:id="rId2"/>
              </a:rPr>
              <a:t>programs.njeda.com</a:t>
            </a:r>
            <a:r>
              <a:rPr lang="en-US" sz="1700" b="0" i="0" dirty="0">
                <a:solidFill>
                  <a:srgbClr val="4D4D4D"/>
                </a:solidFill>
                <a:effectLst/>
                <a:latin typeface="Times" panose="02020603050405020304" pitchFamily="18" charset="0"/>
                <a:cs typeface="Times" panose="02020603050405020304" pitchFamily="18" charset="0"/>
              </a:rPr>
              <a:t> to complete an application based on the following schedule:</a:t>
            </a:r>
          </a:p>
          <a:p>
            <a:pPr marL="742950" lvl="1"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Businesses that did not apply for, or were not approved for Phase 3 funding – 9:00 a.m. on May 3, 2021</a:t>
            </a:r>
          </a:p>
          <a:p>
            <a:pPr marL="742950" lvl="1"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Check if you previously received funding for </a:t>
            </a:r>
            <a:r>
              <a:rPr lang="en-US" sz="1700" b="0" i="0" u="none" strike="noStrike" dirty="0">
                <a:solidFill>
                  <a:srgbClr val="50B0E5"/>
                </a:solidFill>
                <a:effectLst/>
                <a:latin typeface="Times" panose="02020603050405020304" pitchFamily="18" charset="0"/>
                <a:cs typeface="Times" panose="02020603050405020304" pitchFamily="18" charset="0"/>
                <a:hlinkClick r:id="rId3"/>
              </a:rPr>
              <a:t>phase 1</a:t>
            </a:r>
            <a:r>
              <a:rPr lang="en-US" sz="1700" b="0" i="0" dirty="0">
                <a:solidFill>
                  <a:srgbClr val="4D4D4D"/>
                </a:solidFill>
                <a:effectLst/>
                <a:latin typeface="Times" panose="02020603050405020304" pitchFamily="18" charset="0"/>
                <a:cs typeface="Times" panose="02020603050405020304" pitchFamily="18" charset="0"/>
              </a:rPr>
              <a:t>, </a:t>
            </a:r>
            <a:r>
              <a:rPr lang="en-US" sz="1700" b="0" i="0" u="none" strike="noStrike" dirty="0">
                <a:solidFill>
                  <a:srgbClr val="50B0E5"/>
                </a:solidFill>
                <a:effectLst/>
                <a:latin typeface="Times" panose="02020603050405020304" pitchFamily="18" charset="0"/>
                <a:cs typeface="Times" panose="02020603050405020304" pitchFamily="18" charset="0"/>
                <a:hlinkClick r:id="rId4"/>
              </a:rPr>
              <a:t>phase 2</a:t>
            </a:r>
            <a:r>
              <a:rPr lang="en-US" sz="1700" b="0" i="0" dirty="0">
                <a:solidFill>
                  <a:srgbClr val="4D4D4D"/>
                </a:solidFill>
                <a:effectLst/>
                <a:latin typeface="Times" panose="02020603050405020304" pitchFamily="18" charset="0"/>
                <a:cs typeface="Times" panose="02020603050405020304" pitchFamily="18" charset="0"/>
              </a:rPr>
              <a:t> or </a:t>
            </a:r>
            <a:r>
              <a:rPr lang="en-US" sz="1700" b="0" i="0" u="none" strike="noStrike" dirty="0">
                <a:solidFill>
                  <a:srgbClr val="50B0E5"/>
                </a:solidFill>
                <a:effectLst/>
                <a:latin typeface="Times" panose="02020603050405020304" pitchFamily="18" charset="0"/>
                <a:cs typeface="Times" panose="02020603050405020304" pitchFamily="18" charset="0"/>
                <a:hlinkClick r:id="rId5"/>
              </a:rPr>
              <a:t>phase 3</a:t>
            </a:r>
            <a:endParaRPr lang="en-US" sz="1700" b="0" i="0" dirty="0">
              <a:solidFill>
                <a:srgbClr val="4D4D4D"/>
              </a:solidFill>
              <a:effectLst/>
              <a:latin typeface="Times" panose="02020603050405020304" pitchFamily="18" charset="0"/>
              <a:cs typeface="Times" panose="02020603050405020304" pitchFamily="18" charset="0"/>
            </a:endParaRPr>
          </a:p>
          <a:p>
            <a:pPr marL="742950" lvl="1"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Restaurants and child care providers – 9:00 a.m. on May 5, 2021</a:t>
            </a:r>
          </a:p>
          <a:p>
            <a:pPr marL="742950" lvl="1"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Micro businesses (five or fewer FTEs) – 9:00 a.m. on May 10, 2021</a:t>
            </a:r>
          </a:p>
          <a:p>
            <a:pPr marL="742950" lvl="1"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All other small businesses – 9:00 a.m. on May 12, 2021</a:t>
            </a:r>
          </a:p>
          <a:p>
            <a:pPr lvl="1"/>
            <a:endParaRPr lang="en-US" sz="1700" b="0" i="0" dirty="0">
              <a:solidFill>
                <a:srgbClr val="4D4D4D"/>
              </a:solidFill>
              <a:effectLst/>
              <a:latin typeface="Times" panose="02020603050405020304" pitchFamily="18" charset="0"/>
              <a:cs typeface="Times" panose="02020603050405020304" pitchFamily="18" charset="0"/>
            </a:endParaRPr>
          </a:p>
          <a:p>
            <a:pPr marL="285750" indent="-285750" algn="l">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Applications for each category will be open for a period of one week and will be accepted on a first-come, first-served basis, based upon the date and time the Authority receives a completed application submission.</a:t>
            </a:r>
          </a:p>
        </p:txBody>
      </p:sp>
    </p:spTree>
    <p:extLst>
      <p:ext uri="{BB962C8B-B14F-4D97-AF65-F5344CB8AC3E}">
        <p14:creationId xmlns:p14="http://schemas.microsoft.com/office/powerpoint/2010/main" val="25681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250B1-1335-476D-BFFF-485113F1B3F1}"/>
              </a:ext>
            </a:extLst>
          </p:cNvPr>
          <p:cNvSpPr>
            <a:spLocks noGrp="1"/>
          </p:cNvSpPr>
          <p:nvPr>
            <p:ph type="title"/>
          </p:nvPr>
        </p:nvSpPr>
        <p:spPr/>
        <p:txBody>
          <a:bodyPr>
            <a:noAutofit/>
          </a:bodyPr>
          <a:lstStyle/>
          <a:p>
            <a:pPr algn="ct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NJEDA SMALL BUSINESS EMERGENCY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ASSISTANCE GRANT - PHASE 4</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t/>
            </a:r>
            <a:br>
              <a:rPr kumimoji="0" lang="en-US" sz="2800" b="1" i="0" u="none" strike="noStrike" kern="1200" cap="none" spc="0" normalizeH="0" baseline="0" noProof="0" dirty="0">
                <a:ln>
                  <a:noFill/>
                </a:ln>
                <a:solidFill>
                  <a:prstClr val="black"/>
                </a:solidFill>
                <a:effectLst/>
                <a:uLnTx/>
                <a:uFillTx/>
                <a:latin typeface="Times" panose="02020603050405020304" pitchFamily="18" charset="0"/>
                <a:ea typeface="+mj-ea"/>
                <a:cs typeface="Times" panose="02020603050405020304" pitchFamily="18" charset="0"/>
              </a:rPr>
            </a:br>
            <a:endParaRPr lang="en-US" sz="2800" dirty="0"/>
          </a:p>
        </p:txBody>
      </p:sp>
      <p:sp>
        <p:nvSpPr>
          <p:cNvPr id="6" name="TextBox 5">
            <a:extLst>
              <a:ext uri="{FF2B5EF4-FFF2-40B4-BE49-F238E27FC236}">
                <a16:creationId xmlns:a16="http://schemas.microsoft.com/office/drawing/2014/main" xmlns="" id="{7378D370-4138-4DAB-A7E6-B5AC77EEA844}"/>
              </a:ext>
            </a:extLst>
          </p:cNvPr>
          <p:cNvSpPr txBox="1"/>
          <p:nvPr/>
        </p:nvSpPr>
        <p:spPr>
          <a:xfrm>
            <a:off x="264917" y="2362200"/>
            <a:ext cx="8534400" cy="2970044"/>
          </a:xfrm>
          <a:prstGeom prst="rect">
            <a:avLst/>
          </a:prstGeom>
          <a:noFill/>
        </p:spPr>
        <p:txBody>
          <a:bodyPr wrap="square" rtlCol="0">
            <a:spAutoFit/>
          </a:bodyPr>
          <a:lstStyle/>
          <a:p>
            <a:pPr marL="285750"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Grant awards will be calculated based on the number of full-time equivalent employees (FTEs) businesses employ</a:t>
            </a:r>
          </a:p>
          <a:p>
            <a:endParaRPr lang="en-US" sz="1700" b="0" i="0" dirty="0">
              <a:solidFill>
                <a:srgbClr val="4D4D4D"/>
              </a:solidFill>
              <a:effectLst/>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Micro-businesses with five or fewer FTEs and sole proprietorships will receive up to $10,000</a:t>
            </a:r>
          </a:p>
          <a:p>
            <a:endParaRPr lang="en-US" sz="1700" b="0" i="0" dirty="0">
              <a:solidFill>
                <a:srgbClr val="4D4D4D"/>
              </a:solidFill>
              <a:effectLst/>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solidFill>
                  <a:srgbClr val="4D4D4D"/>
                </a:solidFill>
                <a:latin typeface="Times" panose="02020603050405020304" pitchFamily="18" charset="0"/>
                <a:cs typeface="Times" panose="02020603050405020304" pitchFamily="18" charset="0"/>
              </a:rPr>
              <a:t>B</a:t>
            </a:r>
            <a:r>
              <a:rPr lang="en-US" sz="1700" b="0" i="0" dirty="0">
                <a:solidFill>
                  <a:srgbClr val="4D4D4D"/>
                </a:solidFill>
                <a:effectLst/>
                <a:latin typeface="Times" panose="02020603050405020304" pitchFamily="18" charset="0"/>
                <a:cs typeface="Times" panose="02020603050405020304" pitchFamily="18" charset="0"/>
              </a:rPr>
              <a:t>usinesses with six to 25 FTEs will receive up to $15,000</a:t>
            </a:r>
          </a:p>
          <a:p>
            <a:endParaRPr lang="en-US" sz="1700" b="0" i="0" dirty="0">
              <a:solidFill>
                <a:srgbClr val="4D4D4D"/>
              </a:solidFill>
              <a:effectLst/>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dirty="0">
                <a:solidFill>
                  <a:srgbClr val="4D4D4D"/>
                </a:solidFill>
                <a:latin typeface="Times" panose="02020603050405020304" pitchFamily="18" charset="0"/>
                <a:cs typeface="Times" panose="02020603050405020304" pitchFamily="18" charset="0"/>
              </a:rPr>
              <a:t>B</a:t>
            </a:r>
            <a:r>
              <a:rPr lang="en-US" sz="1700" b="0" i="0" dirty="0">
                <a:solidFill>
                  <a:srgbClr val="4D4D4D"/>
                </a:solidFill>
                <a:effectLst/>
                <a:latin typeface="Times" panose="02020603050405020304" pitchFamily="18" charset="0"/>
                <a:cs typeface="Times" panose="02020603050405020304" pitchFamily="18" charset="0"/>
              </a:rPr>
              <a:t>usinesses with 26 to 50 FTEs will receive up to$20,000</a:t>
            </a:r>
          </a:p>
          <a:p>
            <a:endParaRPr lang="en-US" sz="1700" b="0" i="0" dirty="0">
              <a:solidFill>
                <a:srgbClr val="4D4D4D"/>
              </a:solidFill>
              <a:effectLst/>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US" sz="1700" b="0" i="0" dirty="0">
                <a:solidFill>
                  <a:srgbClr val="4D4D4D"/>
                </a:solidFill>
                <a:effectLst/>
                <a:latin typeface="Times" panose="02020603050405020304" pitchFamily="18" charset="0"/>
                <a:cs typeface="Times" panose="02020603050405020304" pitchFamily="18" charset="0"/>
              </a:rPr>
              <a:t>A grant size estimator is available at: </a:t>
            </a:r>
            <a:r>
              <a:rPr lang="en-US" sz="1700" b="0" i="0" u="none" strike="noStrike" dirty="0">
                <a:solidFill>
                  <a:srgbClr val="50B0E5"/>
                </a:solidFill>
                <a:effectLst/>
                <a:latin typeface="Times" panose="02020603050405020304" pitchFamily="18" charset="0"/>
                <a:cs typeface="Times" panose="02020603050405020304" pitchFamily="18" charset="0"/>
                <a:hlinkClick r:id="rId2"/>
              </a:rPr>
              <a:t>forms.business.nj.gov/grant-4/size</a:t>
            </a:r>
            <a:endParaRPr lang="en-US" sz="17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0251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7755705" cy="48006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Stimulus Relief for Small Businesses </a:t>
            </a:r>
          </a:p>
          <a:p>
            <a:pPr marL="460375" indent="-285750"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Would provide $15 billion to </a:t>
            </a:r>
            <a:r>
              <a:rPr lang="en-US" sz="1700" b="1" dirty="0">
                <a:latin typeface="Times New Roman" panose="02020603050405020304" pitchFamily="18" charset="0"/>
                <a:cs typeface="Times New Roman" panose="02020603050405020304" pitchFamily="18" charset="0"/>
              </a:rPr>
              <a:t>Economic Injury Disaster Loan</a:t>
            </a:r>
            <a:r>
              <a:rPr lang="en-US" sz="1700" dirty="0">
                <a:latin typeface="Times New Roman" panose="02020603050405020304" pitchFamily="18" charset="0"/>
                <a:cs typeface="Times New Roman" panose="02020603050405020304" pitchFamily="18" charset="0"/>
              </a:rPr>
              <a:t> program (EIDL), for long-term, low-interest loans from the SBA</a:t>
            </a:r>
          </a:p>
          <a:p>
            <a:pPr marL="460375" indent="-285750"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Severely impacted small businesses with fewer than 10 workers will be given priority for some of the money</a:t>
            </a:r>
          </a:p>
          <a:p>
            <a:pPr marL="460375" indent="-27622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Would provide $25 billion for new grant program specifically for </a:t>
            </a:r>
            <a:r>
              <a:rPr lang="en-US" sz="1700" b="1" dirty="0">
                <a:latin typeface="Times New Roman" panose="02020603050405020304" pitchFamily="18" charset="0"/>
                <a:cs typeface="Times New Roman" panose="02020603050405020304" pitchFamily="18" charset="0"/>
              </a:rPr>
              <a:t>bars and restaurants </a:t>
            </a:r>
          </a:p>
          <a:p>
            <a:pPr marL="917575" lvl="1" indent="-27622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Eligible businesses may receive up to $10 million, can use the money for expenses, including payroll, mortgage and rent, utilities and food and beverages</a:t>
            </a:r>
          </a:p>
          <a:p>
            <a:pPr marL="460375" indent="-276225" fontAlgn="base">
              <a:spcAft>
                <a:spcPts val="600"/>
              </a:spcAft>
              <a:buSzPct val="1250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Paycheck Protection Program </a:t>
            </a:r>
            <a:r>
              <a:rPr lang="en-US" dirty="0">
                <a:latin typeface="Times New Roman" panose="02020603050405020304" pitchFamily="18" charset="0"/>
                <a:cs typeface="Times New Roman" panose="02020603050405020304" pitchFamily="18" charset="0"/>
              </a:rPr>
              <a:t>would get additional $7 billion and would make more non-profit organizations eligible</a:t>
            </a:r>
          </a:p>
          <a:p>
            <a:pPr fontAlgn="base"/>
            <a:r>
              <a:rPr lang="en-US" dirty="0"/>
              <a:t> </a:t>
            </a:r>
          </a:p>
          <a:p>
            <a:pPr fontAlgn="base"/>
            <a:r>
              <a:rPr lang="en-US" sz="1700" dirty="0">
                <a:latin typeface="Times New Roman" panose="02020603050405020304" pitchFamily="18" charset="0"/>
                <a:cs typeface="Times New Roman" panose="02020603050405020304" pitchFamily="18" charset="0"/>
              </a:rPr>
              <a:t> </a:t>
            </a:r>
          </a:p>
          <a:p>
            <a:pPr fontAlgn="base"/>
            <a:r>
              <a:rPr lang="en-US" dirty="0"/>
              <a:t> </a:t>
            </a:r>
          </a:p>
          <a:p>
            <a:pPr marL="460375" indent="-276225" fontAlgn="base">
              <a:spcAft>
                <a:spcPts val="600"/>
              </a:spcAft>
              <a:buSzPct val="125000"/>
              <a:buFont typeface="Arial" panose="020B0604020202020204" pitchFamily="34" charset="0"/>
              <a:buChar char="•"/>
            </a:pPr>
            <a:endParaRPr lang="en-US" dirty="0"/>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838200" y="1219201"/>
            <a:ext cx="7543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AMERICAN RESCUE PLAN</a:t>
            </a:r>
          </a:p>
        </p:txBody>
      </p:sp>
    </p:spTree>
    <p:extLst>
      <p:ext uri="{BB962C8B-B14F-4D97-AF65-F5344CB8AC3E}">
        <p14:creationId xmlns:p14="http://schemas.microsoft.com/office/powerpoint/2010/main" val="4221502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The Shuttered Venue Operators Grant</a:t>
            </a:r>
          </a:p>
          <a:p>
            <a:pPr marL="460375" indent="-287338">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Thi</a:t>
            </a:r>
            <a:r>
              <a:rPr lang="en-US" sz="1700" b="1" dirty="0">
                <a:latin typeface="Times New Roman" panose="02020603050405020304" pitchFamily="18" charset="0"/>
                <a:cs typeface="Times New Roman" panose="02020603050405020304" pitchFamily="18" charset="0"/>
              </a:rPr>
              <a:t>s </a:t>
            </a:r>
            <a:r>
              <a:rPr lang="en-US" sz="1700" dirty="0">
                <a:latin typeface="Times New Roman" panose="02020603050405020304" pitchFamily="18" charset="0"/>
                <a:cs typeface="Times New Roman" panose="02020603050405020304" pitchFamily="18" charset="0"/>
              </a:rPr>
              <a:t>program was established by the Economic Aid to Hard-Hit Small Businesses, Nonprofits, and Venues Act, and amended by the American Rescue Plan Act</a:t>
            </a:r>
          </a:p>
          <a:p>
            <a:pPr marL="460375"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Includes over $16 billion in grants to shuttered venues, to be administered by SBA’s Office of Disaster Assistance</a:t>
            </a:r>
          </a:p>
          <a:p>
            <a:pPr marL="460375"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Eligible applicants may qualify for grants equal to 45% of their gross earned revenue, with the maximum amount available for a single grant award of $10 million. $2 billion is reserved for eligible applications with up to 50 full-time employees</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Live venue operators or promoters</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Theatrical producers</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Live performing arts organization operators</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Relevant museum operators, zoos and aquariums who meet specific criteria</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Motion picture theater operators</a:t>
            </a:r>
          </a:p>
          <a:p>
            <a:pPr marL="917575" lvl="1" indent="-282575" fontAlgn="base">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Talent representatives</a:t>
            </a:r>
          </a:p>
          <a:p>
            <a:pPr marL="177800" algn="r" fontAlgn="base">
              <a:spcAft>
                <a:spcPts val="1200"/>
              </a:spcAft>
              <a:buSzPct val="125000"/>
            </a:pPr>
            <a:r>
              <a:rPr lang="en-US" u="sng" dirty="0">
                <a:hlinkClick r:id="rId2"/>
              </a:rPr>
              <a:t>https://www.sba.gov/funding-programs/loans/covid-19-relief-options/shuttered-venue-operators-grant</a:t>
            </a:r>
            <a:endParaRPr lang="en-US" sz="1700" dirty="0">
              <a:latin typeface="Times New Roman" panose="02020603050405020304" pitchFamily="18" charset="0"/>
              <a:cs typeface="Times New Roman" panose="02020603050405020304" pitchFamily="18" charset="0"/>
            </a:endParaRPr>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U.S. Small Business Administration</a:t>
            </a:r>
          </a:p>
        </p:txBody>
      </p:sp>
    </p:spTree>
    <p:extLst>
      <p:ext uri="{BB962C8B-B14F-4D97-AF65-F5344CB8AC3E}">
        <p14:creationId xmlns:p14="http://schemas.microsoft.com/office/powerpoint/2010/main" val="322383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0" y="2528640"/>
            <a:ext cx="9140040" cy="1470960"/>
          </a:xfrm>
          <a:prstGeom prst="rect">
            <a:avLst/>
          </a:prstGeom>
          <a:solidFill>
            <a:srgbClr val="002060">
              <a:alpha val="61000"/>
            </a:srgbClr>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0" i="0" u="none" strike="noStrike" kern="1200" cap="none" spc="-1" normalizeH="0" baseline="0" noProof="0" dirty="0">
                <a:ln>
                  <a:noFill/>
                </a:ln>
                <a:solidFill>
                  <a:srgbClr val="BFBFBF"/>
                </a:solidFill>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4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50774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2"/>
          <p:cNvSpPr/>
          <p:nvPr/>
        </p:nvSpPr>
        <p:spPr>
          <a:xfrm>
            <a:off x="302040" y="2392560"/>
            <a:ext cx="8479800" cy="369332"/>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More than 95% of the world’s consumers are outside of the U.S.</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7" name="Picture 5"/>
          <p:cNvPicPr/>
          <p:nvPr/>
        </p:nvPicPr>
        <p:blipFill>
          <a:blip r:embed="rId2"/>
          <a:srcRect b="43677"/>
          <a:stretch/>
        </p:blipFill>
        <p:spPr>
          <a:xfrm>
            <a:off x="626760" y="3237120"/>
            <a:ext cx="7697520" cy="2711160"/>
          </a:xfrm>
          <a:prstGeom prst="rect">
            <a:avLst/>
          </a:prstGeom>
          <a:ln>
            <a:noFill/>
          </a:ln>
        </p:spPr>
      </p:pic>
      <p:sp>
        <p:nvSpPr>
          <p:cNvPr id="198" name="CustomShape 3"/>
          <p:cNvSpPr/>
          <p:nvPr/>
        </p:nvSpPr>
        <p:spPr>
          <a:xfrm>
            <a:off x="136800" y="1852200"/>
            <a:ext cx="36961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Did You Know . </a:t>
            </a:r>
            <a:r>
              <a:rPr kumimoji="0" lang="en-US" sz="2800" b="0" i="0" u="none" strike="noStrike" kern="1200" cap="none" spc="-1" normalizeH="0" baseline="0" noProof="0" dirty="0">
                <a:ln>
                  <a:noFill/>
                </a:ln>
                <a:solidFill>
                  <a:srgbClr val="000000"/>
                </a:solidFill>
                <a:effectLst/>
                <a:uLnTx/>
                <a:uFillTx/>
                <a:latin typeface="Calibri"/>
                <a:ea typeface="DejaVu Sans"/>
              </a:rPr>
              <a:t>. .</a:t>
            </a:r>
            <a:r>
              <a:rPr kumimoji="0" lang="en-US" sz="2400" b="0" i="0" u="none" strike="noStrike" kern="1200" cap="none" spc="-1" normalizeH="0" baseline="0" noProof="0" dirty="0">
                <a:ln>
                  <a:noFill/>
                </a:ln>
                <a:solidFill>
                  <a:srgbClr val="000000"/>
                </a:solidFill>
                <a:effectLst/>
                <a:uLnTx/>
                <a:uFillTx/>
                <a:latin typeface="Calibri"/>
                <a:ea typeface="DejaVu Sans"/>
              </a:rPr>
              <a:t> </a:t>
            </a:r>
            <a:endParaRPr kumimoji="0" lang="en-US" sz="2400" b="0" i="0" u="none" strike="noStrike" kern="1200" cap="none" spc="-1" normalizeH="0" baseline="0" noProof="0" dirty="0">
              <a:ln>
                <a:noFill/>
              </a:ln>
              <a:solidFill>
                <a:prstClr val="black"/>
              </a:solidFill>
              <a:effectLst/>
              <a:uLnTx/>
              <a:uFillTx/>
              <a:latin typeface="Arial"/>
            </a:endParaRPr>
          </a:p>
        </p:txBody>
      </p:sp>
      <p:sp>
        <p:nvSpPr>
          <p:cNvPr id="6" name="CustomShape 1">
            <a:extLst>
              <a:ext uri="{FF2B5EF4-FFF2-40B4-BE49-F238E27FC236}">
                <a16:creationId xmlns:a16="http://schemas.microsoft.com/office/drawing/2014/main" xmlns="" id="{02B2FB6A-DEF6-B54D-AFE5-86E5F2BC5309}"/>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30998"/>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2"/>
          <p:cNvSpPr/>
          <p:nvPr/>
        </p:nvSpPr>
        <p:spPr>
          <a:xfrm>
            <a:off x="302040" y="2392560"/>
            <a:ext cx="8479800" cy="369332"/>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Exporting can be profitable for businesses of all sizes</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7" name="Picture 5"/>
          <p:cNvPicPr/>
          <p:nvPr/>
        </p:nvPicPr>
        <p:blipFill>
          <a:blip r:embed="rId2"/>
          <a:srcRect b="43677"/>
          <a:stretch/>
        </p:blipFill>
        <p:spPr>
          <a:xfrm>
            <a:off x="626760" y="3237120"/>
            <a:ext cx="7697520" cy="2711160"/>
          </a:xfrm>
          <a:prstGeom prst="rect">
            <a:avLst/>
          </a:prstGeom>
          <a:ln>
            <a:noFill/>
          </a:ln>
        </p:spPr>
      </p:pic>
      <p:sp>
        <p:nvSpPr>
          <p:cNvPr id="198" name="CustomShape 3"/>
          <p:cNvSpPr/>
          <p:nvPr/>
        </p:nvSpPr>
        <p:spPr>
          <a:xfrm>
            <a:off x="136800" y="1852200"/>
            <a:ext cx="36961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Did You Know . </a:t>
            </a:r>
            <a:r>
              <a:rPr kumimoji="0" lang="en-US" sz="2800" b="0" i="0" u="none" strike="noStrike" kern="1200" cap="none" spc="-1" normalizeH="0" baseline="0" noProof="0" dirty="0">
                <a:ln>
                  <a:noFill/>
                </a:ln>
                <a:solidFill>
                  <a:srgbClr val="000000"/>
                </a:solidFill>
                <a:effectLst/>
                <a:uLnTx/>
                <a:uFillTx/>
                <a:latin typeface="Calibri"/>
                <a:ea typeface="DejaVu Sans"/>
              </a:rPr>
              <a:t>. .</a:t>
            </a:r>
            <a:r>
              <a:rPr kumimoji="0" lang="en-US" sz="2400" b="0" i="0" u="none" strike="noStrike" kern="1200" cap="none" spc="-1" normalizeH="0" baseline="0" noProof="0" dirty="0">
                <a:ln>
                  <a:noFill/>
                </a:ln>
                <a:solidFill>
                  <a:srgbClr val="000000"/>
                </a:solidFill>
                <a:effectLst/>
                <a:uLnTx/>
                <a:uFillTx/>
                <a:latin typeface="Calibri"/>
                <a:ea typeface="DejaVu Sans"/>
              </a:rPr>
              <a:t> </a:t>
            </a:r>
            <a:endParaRPr kumimoji="0" lang="en-US" sz="2400" b="0" i="0" u="none" strike="noStrike" kern="1200" cap="none" spc="-1" normalizeH="0" baseline="0" noProof="0" dirty="0">
              <a:ln>
                <a:noFill/>
              </a:ln>
              <a:solidFill>
                <a:prstClr val="black"/>
              </a:solidFill>
              <a:effectLst/>
              <a:uLnTx/>
              <a:uFillTx/>
              <a:latin typeface="Arial"/>
            </a:endParaRPr>
          </a:p>
        </p:txBody>
      </p:sp>
      <p:sp>
        <p:nvSpPr>
          <p:cNvPr id="6" name="CustomShape 1">
            <a:extLst>
              <a:ext uri="{FF2B5EF4-FFF2-40B4-BE49-F238E27FC236}">
                <a16:creationId xmlns:a16="http://schemas.microsoft.com/office/drawing/2014/main" xmlns="" id="{02B2FB6A-DEF6-B54D-AFE5-86E5F2BC5309}"/>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542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2"/>
          <p:cNvSpPr/>
          <p:nvPr/>
        </p:nvSpPr>
        <p:spPr>
          <a:xfrm>
            <a:off x="302040" y="2392560"/>
            <a:ext cx="8479800" cy="369332"/>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There are NJ resources to assist your firm’s exporting efforts</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7" name="Picture 5"/>
          <p:cNvPicPr/>
          <p:nvPr/>
        </p:nvPicPr>
        <p:blipFill>
          <a:blip r:embed="rId2"/>
          <a:srcRect b="43677"/>
          <a:stretch/>
        </p:blipFill>
        <p:spPr>
          <a:xfrm>
            <a:off x="626760" y="3237120"/>
            <a:ext cx="7697520" cy="2711160"/>
          </a:xfrm>
          <a:prstGeom prst="rect">
            <a:avLst/>
          </a:prstGeom>
          <a:ln>
            <a:noFill/>
          </a:ln>
        </p:spPr>
      </p:pic>
      <p:sp>
        <p:nvSpPr>
          <p:cNvPr id="198" name="CustomShape 3"/>
          <p:cNvSpPr/>
          <p:nvPr/>
        </p:nvSpPr>
        <p:spPr>
          <a:xfrm>
            <a:off x="136800" y="1852200"/>
            <a:ext cx="369612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Did You Know . </a:t>
            </a:r>
            <a:r>
              <a:rPr kumimoji="0" lang="en-US" sz="2800" b="0" i="0" u="none" strike="noStrike" kern="1200" cap="none" spc="-1" normalizeH="0" baseline="0" noProof="0" dirty="0">
                <a:ln>
                  <a:noFill/>
                </a:ln>
                <a:solidFill>
                  <a:srgbClr val="000000"/>
                </a:solidFill>
                <a:effectLst/>
                <a:uLnTx/>
                <a:uFillTx/>
                <a:latin typeface="Calibri"/>
                <a:ea typeface="DejaVu Sans"/>
              </a:rPr>
              <a:t>. .</a:t>
            </a:r>
            <a:r>
              <a:rPr kumimoji="0" lang="en-US" sz="2400" b="0" i="0" u="none" strike="noStrike" kern="1200" cap="none" spc="-1" normalizeH="0" baseline="0" noProof="0" dirty="0">
                <a:ln>
                  <a:noFill/>
                </a:ln>
                <a:solidFill>
                  <a:srgbClr val="000000"/>
                </a:solidFill>
                <a:effectLst/>
                <a:uLnTx/>
                <a:uFillTx/>
                <a:latin typeface="Calibri"/>
                <a:ea typeface="DejaVu Sans"/>
              </a:rPr>
              <a:t> </a:t>
            </a:r>
            <a:endParaRPr kumimoji="0" lang="en-US" sz="2400" b="0" i="0" u="none" strike="noStrike" kern="1200" cap="none" spc="-1" normalizeH="0" baseline="0" noProof="0" dirty="0">
              <a:ln>
                <a:noFill/>
              </a:ln>
              <a:solidFill>
                <a:prstClr val="black"/>
              </a:solidFill>
              <a:effectLst/>
              <a:uLnTx/>
              <a:uFillTx/>
              <a:latin typeface="Arial"/>
            </a:endParaRPr>
          </a:p>
        </p:txBody>
      </p:sp>
      <p:sp>
        <p:nvSpPr>
          <p:cNvPr id="6" name="CustomShape 1">
            <a:extLst>
              <a:ext uri="{FF2B5EF4-FFF2-40B4-BE49-F238E27FC236}">
                <a16:creationId xmlns:a16="http://schemas.microsoft.com/office/drawing/2014/main" xmlns="" id="{02B2FB6A-DEF6-B54D-AFE5-86E5F2BC5309}"/>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643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14" name="CustomShape 2"/>
          <p:cNvSpPr/>
          <p:nvPr/>
        </p:nvSpPr>
        <p:spPr>
          <a:xfrm>
            <a:off x="233280" y="1896480"/>
            <a:ext cx="698940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Supports Companies Exporting</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5" name="CustomShape 3"/>
          <p:cNvSpPr/>
          <p:nvPr/>
        </p:nvSpPr>
        <p:spPr>
          <a:xfrm>
            <a:off x="304800" y="2600424"/>
            <a:ext cx="8280360" cy="4257576"/>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1800" marR="0" lvl="0" algn="l" defTabSz="914400" rtl="0" eaLnBrk="1" fontAlgn="auto" latinLnBrk="0" hangingPunct="1">
              <a:lnSpc>
                <a:spcPct val="100000"/>
              </a:lnSpc>
              <a:spcBef>
                <a:spcPts val="0"/>
              </a:spcBef>
              <a:spcAft>
                <a:spcPts val="800"/>
              </a:spcAft>
              <a:buClr>
                <a:srgbClr val="000000"/>
              </a:buClr>
              <a:buSzPct val="125000"/>
              <a:tabLst/>
              <a:defRPr/>
            </a:pP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Assesses export readiness of business, develops an export plan</a:t>
            </a:r>
            <a:endParaRPr lang="en-US" sz="2400" b="1" spc="-1" dirty="0">
              <a:solidFill>
                <a:prstClr val="black"/>
              </a:solidFill>
              <a:latin typeface="Times New Roman" panose="02020603050405020304" pitchFamily="18" charset="0"/>
              <a:cs typeface="Times New Roman" panose="02020603050405020304" pitchFamily="18" charset="0"/>
            </a:endParaRPr>
          </a:p>
          <a:p>
            <a:pPr marL="344700" marR="0" lvl="0" indent="-34290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Identifies informational opportunities about exporting basics, regulatory compliance, customs procedures, and reporting</a:t>
            </a:r>
          </a:p>
          <a:p>
            <a:pPr marL="344700" marR="0" lvl="0" indent="-34290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Collaborates with state and federal agencies to support growth of global sales</a:t>
            </a:r>
            <a:endParaRPr lang="en-US" sz="2400" spc="-1" noProof="0" dirty="0">
              <a:solidFill>
                <a:srgbClr val="000000"/>
              </a:solidFill>
              <a:latin typeface="Times New Roman" panose="02020603050405020304" pitchFamily="18" charset="0"/>
              <a:cs typeface="Times New Roman" panose="02020603050405020304" pitchFamily="18" charset="0"/>
            </a:endParaRPr>
          </a:p>
          <a:p>
            <a:pPr marL="344700" marR="0" lvl="0" indent="-34290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Identifies global business opportunities, helps locate buyers</a:t>
            </a:r>
            <a:endParaRPr lang="en-US" sz="2400" spc="-1" noProof="0" dirty="0">
              <a:solidFill>
                <a:prstClr val="black"/>
              </a:solidFill>
              <a:latin typeface="Times New Roman" panose="02020603050405020304" pitchFamily="18" charset="0"/>
              <a:cs typeface="Times New Roman" panose="02020603050405020304" pitchFamily="18" charset="0"/>
            </a:endParaRPr>
          </a:p>
          <a:p>
            <a:pPr marL="344700" marR="0" lvl="0" indent="-34290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Encourages small and medium-sized exporters to expand into other countries</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16000" marR="0" lvl="0" indent="-214200" algn="l" defTabSz="914400" rtl="0" eaLnBrk="1" fontAlgn="auto" latinLnBrk="0" hangingPunct="1">
              <a:lnSpc>
                <a:spcPct val="100000"/>
              </a:lnSpc>
              <a:spcBef>
                <a:spcPts val="0"/>
              </a:spcBef>
              <a:spcAft>
                <a:spcPts val="601"/>
              </a:spcAft>
              <a:buClr>
                <a:srgbClr val="000000"/>
              </a:buClr>
              <a:buSzPct val="45000"/>
              <a:buFont typeface="Symbol"/>
              <a:buChar char=""/>
              <a:tabLst/>
              <a:defRPr/>
            </a:pPr>
            <a:endParaRPr kumimoji="0" lang="en-US" sz="24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601"/>
              </a:spcAft>
              <a:buClrTx/>
              <a:buSzTx/>
              <a:buFontTx/>
              <a:buNone/>
              <a:tabLst/>
              <a:defRPr/>
            </a:pPr>
            <a:endParaRPr kumimoji="0" lang="en-US" sz="24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2155432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7755705" cy="48006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gn="ctr">
              <a:lnSpc>
                <a:spcPct val="90000"/>
              </a:lnSpc>
              <a:spcAft>
                <a:spcPts val="600"/>
              </a:spcAft>
            </a:pPr>
            <a:r>
              <a:rPr lang="en-US" sz="2400" b="1" dirty="0">
                <a:latin typeface="Times New Roman" panose="02020603050405020304" pitchFamily="18" charset="0"/>
                <a:cs typeface="Times New Roman" panose="02020603050405020304" pitchFamily="18" charset="0"/>
              </a:rPr>
              <a:t>Think of the NJBAC as Your Connector</a:t>
            </a:r>
            <a:endParaRPr lang="en-US" sz="20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endParaRPr lang="en-US" sz="1700" b="1"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Connects</a:t>
            </a:r>
            <a:r>
              <a:rPr lang="en-US" sz="1700" dirty="0">
                <a:latin typeface="Times New Roman" panose="02020603050405020304" pitchFamily="18" charset="0"/>
                <a:cs typeface="Times New Roman" panose="02020603050405020304" pitchFamily="18" charset="0"/>
              </a:rPr>
              <a:t> you with the technical assistance you need for a fiscal stability and business continuity, like writing a business plan</a:t>
            </a:r>
          </a:p>
          <a:p>
            <a:pPr marL="169863">
              <a:lnSpc>
                <a:spcPct val="90000"/>
              </a:lnSpc>
              <a:spcAft>
                <a:spcPts val="3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Identifies</a:t>
            </a:r>
            <a:r>
              <a:rPr lang="en-US" sz="1700" dirty="0">
                <a:latin typeface="Times New Roman" panose="02020603050405020304" pitchFamily="18" charset="0"/>
                <a:cs typeface="Times New Roman" panose="02020603050405020304" pitchFamily="18" charset="0"/>
              </a:rPr>
              <a:t> critical access to capital and local, state and federal grant and loan programs, like the SBA, EDA, CDFI’s, local banks</a:t>
            </a:r>
          </a:p>
          <a:p>
            <a:pPr marL="169863">
              <a:lnSpc>
                <a:spcPct val="90000"/>
              </a:lnSpc>
              <a:spcAft>
                <a:spcPts val="3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Provides </a:t>
            </a:r>
            <a:r>
              <a:rPr lang="en-US" sz="1700" dirty="0">
                <a:latin typeface="Times New Roman" panose="02020603050405020304" pitchFamily="18" charset="0"/>
                <a:cs typeface="Times New Roman" panose="02020603050405020304" pitchFamily="18" charset="0"/>
              </a:rPr>
              <a:t>guidelines for operating your business safely and identifies access to PPE </a:t>
            </a:r>
            <a:r>
              <a:rPr lang="en-US" sz="1600" dirty="0">
                <a:latin typeface="Times New Roman" panose="02020603050405020304" pitchFamily="18" charset="0"/>
                <a:cs typeface="Times New Roman" panose="02020603050405020304" pitchFamily="18" charset="0"/>
                <a:hlinkClick r:id="rId2"/>
              </a:rPr>
              <a:t>https://forms.business.nj.gov/ppevendor/list/</a:t>
            </a:r>
            <a:endParaRPr lang="en-US" sz="1600" dirty="0">
              <a:latin typeface="Times New Roman" panose="02020603050405020304" pitchFamily="18" charset="0"/>
              <a:cs typeface="Times New Roman" panose="02020603050405020304" pitchFamily="18" charset="0"/>
            </a:endParaRPr>
          </a:p>
          <a:p>
            <a:pPr marL="169863">
              <a:lnSpc>
                <a:spcPct val="90000"/>
              </a:lnSpc>
              <a:spcAft>
                <a:spcPts val="3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Clarifies</a:t>
            </a:r>
            <a:r>
              <a:rPr lang="en-US" sz="1700" dirty="0">
                <a:latin typeface="Times New Roman" panose="02020603050405020304" pitchFamily="18" charset="0"/>
                <a:cs typeface="Times New Roman" panose="02020603050405020304" pitchFamily="18" charset="0"/>
              </a:rPr>
              <a:t> State mandated employee benefits, like earned sick leave</a:t>
            </a:r>
          </a:p>
          <a:p>
            <a:pPr marL="169863">
              <a:lnSpc>
                <a:spcPct val="90000"/>
              </a:lnSpc>
              <a:spcAft>
                <a:spcPts val="300"/>
              </a:spcAft>
              <a:buSzPct val="125000"/>
            </a:pPr>
            <a:endParaRPr lang="en-US" sz="1700" dirty="0">
              <a:latin typeface="Times New Roman" panose="02020603050405020304" pitchFamily="18" charset="0"/>
              <a:cs typeface="Times New Roman" panose="02020603050405020304" pitchFamily="18" charset="0"/>
            </a:endParaRPr>
          </a:p>
          <a:p>
            <a:pPr marL="458788" indent="-288925">
              <a:lnSpc>
                <a:spcPct val="90000"/>
              </a:lnSpc>
              <a:spcAft>
                <a:spcPts val="300"/>
              </a:spcAft>
              <a:buSzPct val="125000"/>
              <a:buFont typeface="Arial" panose="020B0604020202020204" pitchFamily="34" charset="0"/>
              <a:buChar char="•"/>
            </a:pPr>
            <a:r>
              <a:rPr lang="en-US" sz="1700" b="1" dirty="0">
                <a:latin typeface="Times New Roman" panose="02020603050405020304" pitchFamily="18" charset="0"/>
                <a:cs typeface="Times New Roman" panose="02020603050405020304" pitchFamily="18" charset="0"/>
              </a:rPr>
              <a:t>Identifies </a:t>
            </a:r>
            <a:r>
              <a:rPr lang="en-US" sz="1700" dirty="0">
                <a:latin typeface="Times New Roman" panose="02020603050405020304" pitchFamily="18" charset="0"/>
                <a:cs typeface="Times New Roman" panose="02020603050405020304" pitchFamily="18" charset="0"/>
              </a:rPr>
              <a:t>the licensing and certification requirements you need to operate</a:t>
            </a:r>
          </a:p>
          <a:p>
            <a:pPr marL="169863">
              <a:lnSpc>
                <a:spcPct val="90000"/>
              </a:lnSpc>
              <a:spcAft>
                <a:spcPts val="300"/>
              </a:spcAft>
              <a:buSzPct val="125000"/>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1223090" y="1219201"/>
            <a:ext cx="7025403"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r>
              <a:rPr lang="en-US" sz="2800" dirty="0">
                <a:latin typeface="Times New Roman" panose="02020603050405020304" pitchFamily="18" charset="0"/>
                <a:cs typeface="Times New Roman" panose="02020603050405020304" pitchFamily="18" charset="0"/>
              </a:rPr>
              <a:t>   SO HOW CAN THE NJBAC HELP YOU?</a:t>
            </a:r>
          </a:p>
        </p:txBody>
      </p:sp>
    </p:spTree>
    <p:extLst>
      <p:ext uri="{BB962C8B-B14F-4D97-AF65-F5344CB8AC3E}">
        <p14:creationId xmlns:p14="http://schemas.microsoft.com/office/powerpoint/2010/main" val="36077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20" name="CustomShape 2"/>
          <p:cNvSpPr/>
          <p:nvPr/>
        </p:nvSpPr>
        <p:spPr>
          <a:xfrm>
            <a:off x="233280" y="1896480"/>
            <a:ext cx="781092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NJ State Trade Expansion Program (NJ STEP)</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1" name="CustomShape 3"/>
          <p:cNvSpPr/>
          <p:nvPr/>
        </p:nvSpPr>
        <p:spPr>
          <a:xfrm>
            <a:off x="304800" y="2601992"/>
            <a:ext cx="8763000" cy="3570208"/>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marL="1800" marR="0" lvl="0" algn="l" defTabSz="914400" rtl="0" eaLnBrk="1" fontAlgn="auto" latinLnBrk="0" hangingPunct="1">
              <a:lnSpc>
                <a:spcPct val="100000"/>
              </a:lnSpc>
              <a:spcBef>
                <a:spcPts val="0"/>
              </a:spcBef>
              <a:spcAft>
                <a:spcPts val="1201"/>
              </a:spcAft>
              <a:buClr>
                <a:srgbClr val="000000"/>
              </a:buClr>
              <a:buSzPct val="45000"/>
              <a:tabLst/>
              <a:defRPr/>
            </a:pP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Designed for eligible small businesses that are either:</a:t>
            </a:r>
            <a:endParaRPr kumimoji="0" lang="en-US" sz="2400" b="1"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1500300" marR="0" lvl="2" indent="-342900" algn="l" defTabSz="914400" rtl="0" eaLnBrk="1" fontAlgn="auto" latinLnBrk="0" hangingPunct="1">
              <a:lnSpc>
                <a:spcPct val="100000"/>
              </a:lnSpc>
              <a:spcBef>
                <a:spcPts val="0"/>
              </a:spcBef>
              <a:spcAft>
                <a:spcPts val="601"/>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New to exporting</a:t>
            </a:r>
            <a:endParaRPr lang="en-US" sz="2400" spc="-1" dirty="0">
              <a:solidFill>
                <a:prstClr val="black"/>
              </a:solidFill>
              <a:latin typeface="Times New Roman" panose="02020603050405020304" pitchFamily="18" charset="0"/>
              <a:cs typeface="Times New Roman" panose="02020603050405020304" pitchFamily="18" charset="0"/>
            </a:endParaRPr>
          </a:p>
          <a:p>
            <a:pPr marL="1500300" marR="0" lvl="2" indent="-342900" algn="l" defTabSz="914400" rtl="0" eaLnBrk="1" fontAlgn="auto" latinLnBrk="0" hangingPunct="1">
              <a:lnSpc>
                <a:spcPct val="100000"/>
              </a:lnSpc>
              <a:spcBef>
                <a:spcPts val="0"/>
              </a:spcBef>
              <a:spcAft>
                <a:spcPts val="601"/>
              </a:spcAft>
              <a:buClr>
                <a:srgbClr val="000000"/>
              </a:buClr>
              <a:buSzPct val="100000"/>
              <a:buFont typeface="Arial" panose="020B0604020202020204" pitchFamily="34" charset="0"/>
              <a:buChar char="•"/>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Currently selling their goods &amp; services in other countries</a:t>
            </a:r>
          </a:p>
          <a:p>
            <a:pPr marL="0" marR="0" lvl="2" algn="l" defTabSz="914400" rtl="0" eaLnBrk="1" fontAlgn="auto" latinLnBrk="0" hangingPunct="1">
              <a:lnSpc>
                <a:spcPct val="100000"/>
              </a:lnSpc>
              <a:spcBef>
                <a:spcPts val="0"/>
              </a:spcBef>
              <a:spcAft>
                <a:spcPts val="1201"/>
              </a:spcAft>
              <a:buClr>
                <a:srgbClr val="000000"/>
              </a:buClr>
              <a:buSzPct val="45000"/>
              <a:tabLst/>
              <a:defRPr/>
            </a:pP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Funded in part through a Grant with the U.S. Small Business Administration </a:t>
            </a:r>
          </a:p>
          <a:p>
            <a:pPr marL="1487488" lvl="5" indent="-342900">
              <a:spcAft>
                <a:spcPts val="1201"/>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Financial awards based upon a first come, first serve  competitive basis</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214200" algn="l" defTabSz="914400" rtl="0" eaLnBrk="1" fontAlgn="auto" latinLnBrk="0" hangingPunct="1">
              <a:lnSpc>
                <a:spcPct val="100000"/>
              </a:lnSpc>
              <a:spcBef>
                <a:spcPts val="0"/>
              </a:spcBef>
              <a:spcAft>
                <a:spcPts val="601"/>
              </a:spcAft>
              <a:buClr>
                <a:srgbClr val="000000"/>
              </a:buClr>
              <a:buSzPct val="45000"/>
              <a:buFont typeface="Symbol"/>
              <a:buChar char=""/>
              <a:tabLst/>
              <a:defRPr/>
            </a:pPr>
            <a:endParaRPr kumimoji="0" lang="en-US" sz="2400" b="0" i="0" u="none" strike="noStrike" kern="1200" cap="none" spc="-1" normalizeH="0" baseline="0" noProof="0" dirty="0">
              <a:ln>
                <a:noFill/>
              </a:ln>
              <a:solidFill>
                <a:prstClr val="black"/>
              </a:solidFill>
              <a:effectLst/>
              <a:uLnTx/>
              <a:uFillTx/>
              <a:latin typeface="Arial"/>
            </a:endParaRPr>
          </a:p>
        </p:txBody>
      </p:sp>
      <p:pic>
        <p:nvPicPr>
          <p:cNvPr id="222" name="Picture 4"/>
          <p:cNvPicPr/>
          <p:nvPr/>
        </p:nvPicPr>
        <p:blipFill>
          <a:blip r:embed="rId3"/>
          <a:srcRect t="20483" b="19682"/>
          <a:stretch/>
        </p:blipFill>
        <p:spPr>
          <a:xfrm>
            <a:off x="7083000" y="6084000"/>
            <a:ext cx="1761120" cy="581040"/>
          </a:xfrm>
          <a:prstGeom prst="rect">
            <a:avLst/>
          </a:prstGeom>
          <a:ln>
            <a:noFill/>
          </a:ln>
        </p:spPr>
      </p:pic>
    </p:spTree>
    <p:extLst>
      <p:ext uri="{BB962C8B-B14F-4D97-AF65-F5344CB8AC3E}">
        <p14:creationId xmlns:p14="http://schemas.microsoft.com/office/powerpoint/2010/main" val="1056965762"/>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3"/>
          <p:cNvSpPr/>
          <p:nvPr/>
        </p:nvSpPr>
        <p:spPr>
          <a:xfrm>
            <a:off x="76200" y="2559360"/>
            <a:ext cx="8153400" cy="330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spc="-1" dirty="0">
                <a:solidFill>
                  <a:schemeClr val="bg1"/>
                </a:solidFill>
                <a:latin typeface="Times New Roman" panose="02020603050405020304" pitchFamily="18" charset="0"/>
                <a:ea typeface="DejaVu Sans"/>
                <a:cs typeface="Times New Roman" panose="02020603050405020304" pitchFamily="18" charset="0"/>
              </a:rPr>
              <a:t>s</a:t>
            </a: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 Financial awards to partially offset export promotion costs</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Foreign Trade Missions</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Subscription Fees to Data Bases</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Website/E-Commerce</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Translation of Websites (audio and/or video) </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Design and/or Translation of Marketing Material/Media with International Focus </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Trade Show Booth Exhibition</a:t>
            </a:r>
          </a:p>
          <a:p>
            <a:pPr marL="1487488" marR="0" lvl="0" indent="-342900" algn="l" defTabSz="914400" rtl="0" eaLnBrk="1" fontAlgn="auto" latinLnBrk="0" hangingPunct="1">
              <a:lnSpc>
                <a:spcPct val="100000"/>
              </a:lnSpc>
              <a:spcBef>
                <a:spcPts val="0"/>
              </a:spcBef>
              <a:spcAft>
                <a:spcPts val="0"/>
              </a:spcAft>
              <a:buClr>
                <a:srgbClr val="000000"/>
              </a:buClr>
              <a:buSzPct val="100000"/>
              <a:buFont typeface="Arial" panose="020B0604020202020204" pitchFamily="34" charset="0"/>
              <a:buChar char="•"/>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Reverse Trade Missions</a:t>
            </a:r>
          </a:p>
        </p:txBody>
      </p:sp>
      <p:pic>
        <p:nvPicPr>
          <p:cNvPr id="226" name="Picture 4"/>
          <p:cNvPicPr/>
          <p:nvPr/>
        </p:nvPicPr>
        <p:blipFill>
          <a:blip r:embed="rId3"/>
          <a:srcRect t="20483" b="19682"/>
          <a:stretch/>
        </p:blipFill>
        <p:spPr>
          <a:xfrm>
            <a:off x="7083000" y="6084000"/>
            <a:ext cx="1761120" cy="581040"/>
          </a:xfrm>
          <a:prstGeom prst="rect">
            <a:avLst/>
          </a:prstGeom>
          <a:ln>
            <a:noFill/>
          </a:ln>
        </p:spPr>
      </p:pic>
      <p:sp>
        <p:nvSpPr>
          <p:cNvPr id="6" name="CustomShape 1">
            <a:extLst>
              <a:ext uri="{FF2B5EF4-FFF2-40B4-BE49-F238E27FC236}">
                <a16:creationId xmlns:a16="http://schemas.microsoft.com/office/drawing/2014/main" xmlns="" id="{8AE26F04-D457-7245-ACB6-025D8F632BE6}"/>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CustomShape 2">
            <a:extLst>
              <a:ext uri="{FF2B5EF4-FFF2-40B4-BE49-F238E27FC236}">
                <a16:creationId xmlns:a16="http://schemas.microsoft.com/office/drawing/2014/main" xmlns="" id="{B913B8AF-2FFA-A94B-9E7D-EB645998026F}"/>
              </a:ext>
            </a:extLst>
          </p:cNvPr>
          <p:cNvSpPr/>
          <p:nvPr/>
        </p:nvSpPr>
        <p:spPr>
          <a:xfrm>
            <a:off x="233280" y="1896480"/>
            <a:ext cx="781092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NJ State Trade Expansion Program (NJ STEP)</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064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28600" y="2286000"/>
            <a:ext cx="8686800" cy="415353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9525" marR="0" lvl="1" algn="l" defTabSz="914400" rtl="0" eaLnBrk="1" fontAlgn="auto" latinLnBrk="0" hangingPunct="1">
              <a:lnSpc>
                <a:spcPct val="100000"/>
              </a:lnSpc>
              <a:spcBef>
                <a:spcPts val="0"/>
              </a:spcBef>
              <a:spcAft>
                <a:spcPts val="601"/>
              </a:spcAft>
              <a:buClr>
                <a:srgbClr val="FF0000"/>
              </a:buClr>
              <a:buSzTx/>
              <a:buFontTx/>
              <a:buNone/>
              <a:defRPr/>
            </a:pPr>
            <a:r>
              <a:rPr kumimoji="0" lang="en-US" sz="1200" b="1" i="0" u="none" strike="noStrike" kern="1200" cap="none" spc="-1" normalizeH="0" baseline="0" noProof="0" dirty="0">
                <a:ln>
                  <a:noFill/>
                </a:ln>
                <a:solidFill>
                  <a:schemeClr val="bg1"/>
                </a:solidFill>
                <a:effectLst/>
                <a:uLnTx/>
                <a:uFillTx/>
                <a:latin typeface="Times New Roman" panose="02020603050405020304" pitchFamily="18" charset="0"/>
                <a:ea typeface="DejaVu Sans"/>
                <a:cs typeface="Times New Roman" panose="02020603050405020304" pitchFamily="18" charset="0"/>
              </a:rPr>
              <a:t>a</a:t>
            </a:r>
          </a:p>
          <a:p>
            <a:pPr marL="9525" marR="0" lvl="1" algn="l" defTabSz="914400" rtl="0" eaLnBrk="1" fontAlgn="auto" latinLnBrk="0" hangingPunct="1">
              <a:lnSpc>
                <a:spcPct val="100000"/>
              </a:lnSpc>
              <a:spcBef>
                <a:spcPts val="0"/>
              </a:spcBef>
              <a:spcAft>
                <a:spcPts val="601"/>
              </a:spcAft>
              <a:buClr>
                <a:srgbClr val="FF0000"/>
              </a:buClr>
              <a:buSzTx/>
              <a:buFontTx/>
              <a:buNone/>
              <a:defRPr/>
            </a:pP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Application may be found through the following link:</a:t>
            </a:r>
            <a:endParaRPr lang="en-US" sz="2400" b="1" spc="-1" dirty="0">
              <a:solidFill>
                <a:prstClr val="black"/>
              </a:solidFill>
              <a:latin typeface="Times New Roman" panose="02020603050405020304" pitchFamily="18" charset="0"/>
              <a:cs typeface="Times New Roman" panose="02020603050405020304" pitchFamily="18" charset="0"/>
            </a:endParaRPr>
          </a:p>
          <a:p>
            <a:pPr marL="9525" marR="0" lvl="1" algn="l" defTabSz="914400" rtl="0" eaLnBrk="1" fontAlgn="auto" latinLnBrk="0" hangingPunct="1">
              <a:lnSpc>
                <a:spcPct val="100000"/>
              </a:lnSpc>
              <a:spcBef>
                <a:spcPts val="0"/>
              </a:spcBef>
              <a:spcAft>
                <a:spcPts val="1800"/>
              </a:spcAft>
              <a:buClr>
                <a:srgbClr val="FF0000"/>
              </a:buClr>
              <a:buSzTx/>
              <a:buFontTx/>
              <a:buNone/>
              <a:defRPr/>
            </a:pPr>
            <a:r>
              <a:rPr kumimoji="0" lang="en-US" sz="2400" b="0" i="0" u="sng" strike="noStrike" kern="1200" cap="none" spc="-1" normalizeH="0" baseline="0" noProof="0" dirty="0">
                <a:ln>
                  <a:noFill/>
                </a:ln>
                <a:solidFill>
                  <a:srgbClr val="0563C1"/>
                </a:solidFill>
                <a:effectLst/>
                <a:uLnTx/>
                <a:uFillTx/>
                <a:latin typeface="Times New Roman" panose="02020603050405020304" pitchFamily="18" charset="0"/>
                <a:ea typeface="DejaVu Sans"/>
                <a:cs typeface="Times New Roman" panose="02020603050405020304" pitchFamily="18" charset="0"/>
                <a:hlinkClick r:id="rId3"/>
              </a:rPr>
              <a:t>https://www.nj.gov/state/bac/bac-njstep.shtml</a:t>
            </a:r>
            <a:endPar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endParaRPr>
          </a:p>
          <a:p>
            <a:pPr marL="0" marR="0" lvl="0" indent="0" algn="l" defTabSz="914400" rtl="0" eaLnBrk="1" fontAlgn="auto" latinLnBrk="0" hangingPunct="1">
              <a:lnSpc>
                <a:spcPct val="100000"/>
              </a:lnSpc>
              <a:spcAft>
                <a:spcPts val="1200"/>
              </a:spcAft>
              <a:buClrTx/>
              <a:buSzTx/>
              <a:buFontTx/>
              <a:buNone/>
              <a:tabLst/>
              <a:defRPr/>
            </a:pP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Questions may be directed to William Spear at: </a:t>
            </a:r>
            <a:r>
              <a:rPr lang="en-US" sz="2400" b="1" spc="-1" dirty="0">
                <a:solidFill>
                  <a:srgbClr val="000000"/>
                </a:solidFill>
                <a:latin typeface="Times New Roman" panose="02020603050405020304" pitchFamily="18" charset="0"/>
                <a:ea typeface="DejaVu Sans"/>
                <a:cs typeface="Times New Roman" panose="02020603050405020304" pitchFamily="18" charset="0"/>
              </a:rPr>
              <a:t> </a:t>
            </a:r>
            <a:r>
              <a:rPr kumimoji="0" lang="en-US" sz="2400" b="0" i="0" u="sng" strike="noStrike" kern="1200" cap="none" spc="-1" normalizeH="0" baseline="0" noProof="0" dirty="0">
                <a:ln>
                  <a:noFill/>
                </a:ln>
                <a:solidFill>
                  <a:srgbClr val="0563C1"/>
                </a:solidFill>
                <a:effectLst/>
                <a:uLnTx/>
                <a:uFillTx/>
                <a:latin typeface="Times New Roman" panose="02020603050405020304" pitchFamily="18" charset="0"/>
                <a:ea typeface="DejaVu Sans"/>
                <a:cs typeface="Times New Roman" panose="02020603050405020304" pitchFamily="18" charset="0"/>
              </a:rPr>
              <a:t>william.spear@sos.nj.gov</a:t>
            </a:r>
            <a:endParaRPr lang="en-US" sz="2400" b="1" spc="-1" dirty="0">
              <a:solidFill>
                <a:srgbClr val="000000"/>
              </a:solidFill>
              <a:latin typeface="Times New Roman" panose="02020603050405020304" pitchFamily="18" charset="0"/>
              <a:ea typeface="DejaVu Sans"/>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2400" b="1" spc="-1" dirty="0">
                <a:solidFill>
                  <a:srgbClr val="000000"/>
                </a:solidFill>
                <a:latin typeface="Times New Roman" panose="02020603050405020304" pitchFamily="18" charset="0"/>
                <a:ea typeface="DejaVu Sans"/>
                <a:cs typeface="Times New Roman" panose="02020603050405020304" pitchFamily="18" charset="0"/>
              </a:rPr>
              <a:t>C</a:t>
            </a:r>
            <a:r>
              <a:rPr kumimoji="0" lang="en-US" sz="2400" b="1"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all the New Jersey Business Action Center at: 1‑800‑JERSEY‑7</a:t>
            </a:r>
            <a:endParaRPr kumimoji="0" lang="en-US" sz="2400" b="1"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 </a:t>
            </a:r>
            <a:endParaRPr kumimoji="0" lang="en-US" sz="2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601"/>
              </a:spcBef>
              <a:spcAft>
                <a:spcPts val="601"/>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Calibri"/>
                <a:ea typeface="DejaVu Sans"/>
              </a:rPr>
              <a:t> </a:t>
            </a:r>
            <a:endParaRPr kumimoji="0" lang="en-US" sz="2400" b="0" i="0" u="none" strike="noStrike" kern="1200" cap="none" spc="-1" normalizeH="0" baseline="0" noProof="0" dirty="0">
              <a:ln>
                <a:noFill/>
              </a:ln>
              <a:solidFill>
                <a:prstClr val="black"/>
              </a:solidFill>
              <a:effectLst/>
              <a:uLnTx/>
              <a:uFillTx/>
              <a:latin typeface="Arial"/>
            </a:endParaRPr>
          </a:p>
          <a:p>
            <a:pPr marL="457200" marR="0" lvl="0" indent="0" algn="l" defTabSz="914400" rtl="0" eaLnBrk="1" fontAlgn="auto" latinLnBrk="0" hangingPunct="1">
              <a:lnSpc>
                <a:spcPct val="100000"/>
              </a:lnSpc>
              <a:spcBef>
                <a:spcPts val="601"/>
              </a:spcBef>
              <a:spcAft>
                <a:spcPts val="601"/>
              </a:spcAft>
              <a:buClrTx/>
              <a:buSzTx/>
              <a:buFontTx/>
              <a:buNone/>
              <a:tabLst/>
              <a:defRPr/>
            </a:pPr>
            <a:r>
              <a:rPr kumimoji="0" lang="en-US" sz="2400" b="0" i="0" u="none" strike="noStrike" kern="1200" cap="none" spc="-1" normalizeH="0" baseline="0" noProof="0" dirty="0">
                <a:ln>
                  <a:noFill/>
                </a:ln>
                <a:solidFill>
                  <a:prstClr val="black"/>
                </a:solidFill>
                <a:effectLst/>
                <a:uLnTx/>
                <a:uFillTx/>
                <a:latin typeface="Arial"/>
              </a:rPr>
              <a:t> </a:t>
            </a:r>
          </a:p>
        </p:txBody>
      </p:sp>
      <p:sp>
        <p:nvSpPr>
          <p:cNvPr id="5" name="CustomShape 1">
            <a:extLst>
              <a:ext uri="{FF2B5EF4-FFF2-40B4-BE49-F238E27FC236}">
                <a16:creationId xmlns:a16="http://schemas.microsoft.com/office/drawing/2014/main" xmlns="" id="{3B5743EE-C68B-554B-AC42-632E35637A9E}"/>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CustomShape 2">
            <a:extLst>
              <a:ext uri="{FF2B5EF4-FFF2-40B4-BE49-F238E27FC236}">
                <a16:creationId xmlns:a16="http://schemas.microsoft.com/office/drawing/2014/main" xmlns="" id="{0AF83F5E-FD7B-9C42-8209-A38D46004842}"/>
              </a:ext>
            </a:extLst>
          </p:cNvPr>
          <p:cNvSpPr/>
          <p:nvPr/>
        </p:nvSpPr>
        <p:spPr>
          <a:xfrm>
            <a:off x="233280" y="1896480"/>
            <a:ext cx="781092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NJ State Trade Expansion Program (NJ STEP)</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69787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xmlns="" id="{3B5743EE-C68B-554B-AC42-632E35637A9E}"/>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CustomShape 2">
            <a:extLst>
              <a:ext uri="{FF2B5EF4-FFF2-40B4-BE49-F238E27FC236}">
                <a16:creationId xmlns:a16="http://schemas.microsoft.com/office/drawing/2014/main" xmlns="" id="{0AF83F5E-FD7B-9C42-8209-A38D46004842}"/>
              </a:ext>
            </a:extLst>
          </p:cNvPr>
          <p:cNvSpPr/>
          <p:nvPr/>
        </p:nvSpPr>
        <p:spPr>
          <a:xfrm>
            <a:off x="233280" y="1896480"/>
            <a:ext cx="781092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NJ State Trade Expansion Program (NJ STEP)</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descr="A hand holding a glass of red liquid&#10;&#10;Description automatically generated with low confidence">
            <a:extLst>
              <a:ext uri="{FF2B5EF4-FFF2-40B4-BE49-F238E27FC236}">
                <a16:creationId xmlns:a16="http://schemas.microsoft.com/office/drawing/2014/main" xmlns="" id="{1F79527A-AD08-144E-B53F-9DD21F99E5AD}"/>
              </a:ext>
            </a:extLst>
          </p:cNvPr>
          <p:cNvPicPr>
            <a:picLocks noChangeAspect="1"/>
          </p:cNvPicPr>
          <p:nvPr/>
        </p:nvPicPr>
        <p:blipFill>
          <a:blip r:embed="rId3">
            <a:extLst>
              <a:ext uri="{BEBA8EAE-BF5A-486C-A8C5-ECC9F3942E4B}">
                <a14:imgProps xmlns:a14="http://schemas.microsoft.com/office/drawing/2010/main">
                  <a14:imgLayer r:embed="rId4">
                    <a14:imgEffect>
                      <a14:saturation sat="123000"/>
                    </a14:imgEffect>
                  </a14:imgLayer>
                </a14:imgProps>
              </a:ext>
            </a:extLst>
          </a:blip>
          <a:stretch>
            <a:fillRect/>
          </a:stretch>
        </p:blipFill>
        <p:spPr>
          <a:xfrm>
            <a:off x="457200" y="3314700"/>
            <a:ext cx="2169600" cy="2667000"/>
          </a:xfrm>
          <a:prstGeom prst="rect">
            <a:avLst/>
          </a:prstGeom>
        </p:spPr>
      </p:pic>
      <p:sp>
        <p:nvSpPr>
          <p:cNvPr id="8" name="TextBox 7">
            <a:extLst>
              <a:ext uri="{FF2B5EF4-FFF2-40B4-BE49-F238E27FC236}">
                <a16:creationId xmlns:a16="http://schemas.microsoft.com/office/drawing/2014/main" xmlns="" id="{1286E0DA-E92A-C94A-B11B-2450203B73B0}"/>
              </a:ext>
            </a:extLst>
          </p:cNvPr>
          <p:cNvSpPr txBox="1"/>
          <p:nvPr/>
        </p:nvSpPr>
        <p:spPr>
          <a:xfrm>
            <a:off x="2819400" y="3370927"/>
            <a:ext cx="5943600" cy="255454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Like all businesses, the winery was faced with a new uncertainty, wondering what a global pandemic would mean to the company and its employees. Tastings, weddings and other events would be affected the most, but the winery has seen growth and success thanks to its early embrace of the possibilities of e-commerce and its work to pursue exporting with the help of grants received through the Office of Export Promotion New Jersey State Trade Expansion Program. Owner Jack Tomasello estimated e-commerce sales are up some 37 percent since March, when New Jersey declared a public health emergency. </a:t>
            </a:r>
          </a:p>
        </p:txBody>
      </p:sp>
      <p:pic>
        <p:nvPicPr>
          <p:cNvPr id="15" name="Picture 14" descr="A picture containing text&#10;&#10;Description automatically generated">
            <a:extLst>
              <a:ext uri="{FF2B5EF4-FFF2-40B4-BE49-F238E27FC236}">
                <a16:creationId xmlns:a16="http://schemas.microsoft.com/office/drawing/2014/main" xmlns="" id="{E82085EE-CFB9-614E-94D9-6B522500596C}"/>
              </a:ext>
            </a:extLst>
          </p:cNvPr>
          <p:cNvPicPr>
            <a:picLocks noChangeAspect="1"/>
          </p:cNvPicPr>
          <p:nvPr/>
        </p:nvPicPr>
        <p:blipFill>
          <a:blip r:embed="rId5"/>
          <a:stretch>
            <a:fillRect/>
          </a:stretch>
        </p:blipFill>
        <p:spPr>
          <a:xfrm>
            <a:off x="247650" y="2438400"/>
            <a:ext cx="3924300" cy="934358"/>
          </a:xfrm>
          <a:prstGeom prst="rect">
            <a:avLst/>
          </a:prstGeom>
        </p:spPr>
      </p:pic>
    </p:spTree>
    <p:extLst>
      <p:ext uri="{BB962C8B-B14F-4D97-AF65-F5344CB8AC3E}">
        <p14:creationId xmlns:p14="http://schemas.microsoft.com/office/powerpoint/2010/main" val="1300181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xmlns="" id="{3B5743EE-C68B-554B-AC42-632E35637A9E}"/>
              </a:ext>
            </a:extLst>
          </p:cNvPr>
          <p:cNvSpPr/>
          <p:nvPr/>
        </p:nvSpPr>
        <p:spPr>
          <a:xfrm>
            <a:off x="228600" y="1333800"/>
            <a:ext cx="7533360" cy="4687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Times New Roman" panose="02020603050405020304" pitchFamily="18" charset="0"/>
                <a:ea typeface="DejaVu Sans"/>
                <a:cs typeface="Times New Roman" panose="02020603050405020304" pitchFamily="18" charset="0"/>
              </a:rPr>
              <a:t>Office of Export Promotion</a:t>
            </a:r>
            <a:endParaRPr kumimoji="0" lang="en-US" sz="2800" b="0" i="0" u="none" strike="noStrike" kern="1200" cap="none" spc="-1"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CustomShape 2">
            <a:extLst>
              <a:ext uri="{FF2B5EF4-FFF2-40B4-BE49-F238E27FC236}">
                <a16:creationId xmlns:a16="http://schemas.microsoft.com/office/drawing/2014/main" xmlns="" id="{0AF83F5E-FD7B-9C42-8209-A38D46004842}"/>
              </a:ext>
            </a:extLst>
          </p:cNvPr>
          <p:cNvSpPr/>
          <p:nvPr/>
        </p:nvSpPr>
        <p:spPr>
          <a:xfrm>
            <a:off x="233280" y="1896480"/>
            <a:ext cx="7810920" cy="430887"/>
          </a:xfrm>
          <a:prstGeom prst="rect">
            <a:avLst/>
          </a:prstGeom>
          <a:noFill/>
          <a:ln>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2800" b="0" i="0" u="none" strike="noStrike" kern="1200" cap="none" spc="-1" normalizeH="0" baseline="0" noProof="0" dirty="0">
                <a:ln>
                  <a:noFill/>
                </a:ln>
                <a:solidFill>
                  <a:srgbClr val="000000"/>
                </a:solidFill>
                <a:effectLst/>
                <a:uLnTx/>
                <a:uFillTx/>
                <a:latin typeface="Times New Roman" panose="02020603050405020304" pitchFamily="18" charset="0"/>
                <a:ea typeface="DejaVu Sans"/>
                <a:cs typeface="Times New Roman" panose="02020603050405020304" pitchFamily="18" charset="0"/>
              </a:rPr>
              <a:t>NJ State Trade Expansion Program (NJ STEP)</a:t>
            </a:r>
            <a:endParaRPr kumimoji="0" lang="en-US" sz="28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286E0DA-E92A-C94A-B11B-2450203B73B0}"/>
              </a:ext>
            </a:extLst>
          </p:cNvPr>
          <p:cNvSpPr txBox="1"/>
          <p:nvPr/>
        </p:nvSpPr>
        <p:spPr>
          <a:xfrm>
            <a:off x="2819400" y="3370927"/>
            <a:ext cx="5943600" cy="280076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Princeton-based CAREOX has been in the respiratory industry for some 30 years.  While focused on health and safety of his employees due to Covid, the company continued exporting its products to places like South Korea, Japan, Turkey and the European Union. CAREOX, a recipient of two NJ State Trade Expansion Program grants, used the funds to attend trade shows to reach potential new customers. Advocates from the Office of Export Promotion, part of the New Jersey Business Action Center, assisted CAREOX during the application process. The Office of Export Promotion administers the grants.</a:t>
            </a:r>
          </a:p>
          <a:p>
            <a:endParaRPr lang="en-US" sz="1600" dirty="0">
              <a:latin typeface="Times New Roman" panose="02020603050405020304" pitchFamily="18" charset="0"/>
              <a:cs typeface="Times New Roman" panose="02020603050405020304" pitchFamily="18" charset="0"/>
            </a:endParaRPr>
          </a:p>
        </p:txBody>
      </p:sp>
      <p:pic>
        <p:nvPicPr>
          <p:cNvPr id="17" name="Picture 16" descr="A picture containing text, device, gauge&#10;&#10;Description automatically generated">
            <a:extLst>
              <a:ext uri="{FF2B5EF4-FFF2-40B4-BE49-F238E27FC236}">
                <a16:creationId xmlns:a16="http://schemas.microsoft.com/office/drawing/2014/main" xmlns="" id="{316D89C9-1515-3847-8959-16A2717F1DCB}"/>
              </a:ext>
            </a:extLst>
          </p:cNvPr>
          <p:cNvPicPr>
            <a:picLocks noChangeAspect="1"/>
          </p:cNvPicPr>
          <p:nvPr/>
        </p:nvPicPr>
        <p:blipFill>
          <a:blip r:embed="rId3"/>
          <a:stretch>
            <a:fillRect/>
          </a:stretch>
        </p:blipFill>
        <p:spPr>
          <a:xfrm>
            <a:off x="463549" y="3352800"/>
            <a:ext cx="2127251" cy="2590800"/>
          </a:xfrm>
          <a:prstGeom prst="rect">
            <a:avLst/>
          </a:prstGeom>
          <a:scene3d>
            <a:camera prst="orthographicFront"/>
            <a:lightRig rig="threePt" dir="t"/>
          </a:scene3d>
          <a:sp3d contourW="12700"/>
        </p:spPr>
      </p:pic>
      <p:pic>
        <p:nvPicPr>
          <p:cNvPr id="18" name="Picture 17">
            <a:extLst>
              <a:ext uri="{FF2B5EF4-FFF2-40B4-BE49-F238E27FC236}">
                <a16:creationId xmlns:a16="http://schemas.microsoft.com/office/drawing/2014/main" xmlns="" id="{4F57C779-351F-0D47-A4E2-59E3112EAB27}"/>
              </a:ext>
            </a:extLst>
          </p:cNvPr>
          <p:cNvPicPr>
            <a:picLocks noChangeAspect="1"/>
          </p:cNvPicPr>
          <p:nvPr/>
        </p:nvPicPr>
        <p:blipFill>
          <a:blip r:embed="rId4"/>
          <a:stretch>
            <a:fillRect/>
          </a:stretch>
        </p:blipFill>
        <p:spPr>
          <a:xfrm>
            <a:off x="378106" y="2590800"/>
            <a:ext cx="2974694" cy="646672"/>
          </a:xfrm>
          <a:prstGeom prst="rect">
            <a:avLst/>
          </a:prstGeom>
        </p:spPr>
      </p:pic>
    </p:spTree>
    <p:extLst>
      <p:ext uri="{BB962C8B-B14F-4D97-AF65-F5344CB8AC3E}">
        <p14:creationId xmlns:p14="http://schemas.microsoft.com/office/powerpoint/2010/main" val="3051244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3960" y="2528640"/>
            <a:ext cx="9140040" cy="1470960"/>
          </a:xfrm>
          <a:prstGeom prst="rect">
            <a:avLst/>
          </a:prstGeom>
          <a:solidFill>
            <a:srgbClr val="002060">
              <a:alpha val="61000"/>
            </a:srgbClr>
          </a:solid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1"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Government Procurement</a:t>
            </a:r>
          </a:p>
        </p:txBody>
      </p:sp>
    </p:spTree>
    <p:extLst>
      <p:ext uri="{BB962C8B-B14F-4D97-AF65-F5344CB8AC3E}">
        <p14:creationId xmlns:p14="http://schemas.microsoft.com/office/powerpoint/2010/main" val="296488019"/>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62F91B7-6722-5642-9DB2-65EAC519B2A0}"/>
              </a:ext>
            </a:extLst>
          </p:cNvPr>
          <p:cNvSpPr txBox="1">
            <a:spLocks/>
          </p:cNvSpPr>
          <p:nvPr/>
        </p:nvSpPr>
        <p:spPr>
          <a:xfrm>
            <a:off x="2025913" y="1318261"/>
            <a:ext cx="5213087" cy="43433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Government Procurement</a:t>
            </a:r>
          </a:p>
        </p:txBody>
      </p:sp>
      <p:sp>
        <p:nvSpPr>
          <p:cNvPr id="6" name="Rectangle 5">
            <a:extLst>
              <a:ext uri="{FF2B5EF4-FFF2-40B4-BE49-F238E27FC236}">
                <a16:creationId xmlns:a16="http://schemas.microsoft.com/office/drawing/2014/main" xmlns="" id="{59A64864-D5D7-134B-905E-575D07242085}"/>
              </a:ext>
            </a:extLst>
          </p:cNvPr>
          <p:cNvSpPr/>
          <p:nvPr/>
        </p:nvSpPr>
        <p:spPr>
          <a:xfrm>
            <a:off x="1089659" y="1874521"/>
            <a:ext cx="7124701" cy="445506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202124"/>
                </a:solidFill>
                <a:effectLst/>
                <a:uLnTx/>
                <a:uFillTx/>
                <a:latin typeface="Times New Roman" panose="02020603050405020304" pitchFamily="18" charset="0"/>
                <a:cs typeface="Times New Roman" panose="02020603050405020304" pitchFamily="18" charset="0"/>
              </a:rPr>
              <a:t>Procurement is important </a:t>
            </a:r>
            <a:r>
              <a:rPr kumimoji="0" lang="en-US" sz="1800" b="0" i="0" u="none" strike="noStrike" kern="1200" cap="none" spc="0" normalizeH="0" baseline="0" noProof="0" dirty="0">
                <a:ln>
                  <a:noFill/>
                </a:ln>
                <a:solidFill>
                  <a:srgbClr val="202124"/>
                </a:solidFill>
                <a:effectLst/>
                <a:uLnTx/>
                <a:uFillTx/>
                <a:latin typeface="Times New Roman" panose="02020603050405020304" pitchFamily="18" charset="0"/>
                <a:cs typeface="Times New Roman" panose="02020603050405020304" pitchFamily="18" charset="0"/>
              </a:rPr>
              <a:t>in business because it directly impacts a company's profit margin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202122"/>
                </a:solidFill>
                <a:effectLst/>
                <a:uLnTx/>
                <a:uFillTx/>
                <a:latin typeface="Times New Roman" panose="02020603050405020304" pitchFamily="18" charset="0"/>
                <a:cs typeface="Times New Roman" panose="02020603050405020304" pitchFamily="18" charset="0"/>
              </a:rPr>
              <a:t>Federal government procurement by public authorities in the United States accounts for about $7 trillion annually, making government in the United States the largest purchaser of goods and services in the world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02124"/>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Government procurement is necessary because government does not produce the goods they need, they count on the private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panose="02020603050405020304" pitchFamily="18" charset="0"/>
                <a:cs typeface="Times" panose="02020603050405020304" pitchFamily="18" charset="0"/>
              </a:rPr>
              <a:t>This presentation will only scratch the surface, but it will provide resources at the end where you can get technical assistance to help you plan for penetrating this new market and help you navigate its complexities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15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62F91B7-6722-5642-9DB2-65EAC519B2A0}"/>
              </a:ext>
            </a:extLst>
          </p:cNvPr>
          <p:cNvSpPr txBox="1">
            <a:spLocks/>
          </p:cNvSpPr>
          <p:nvPr/>
        </p:nvSpPr>
        <p:spPr>
          <a:xfrm>
            <a:off x="1058239" y="1211580"/>
            <a:ext cx="7171361"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Government Procurement Basics  </a:t>
            </a:r>
          </a:p>
        </p:txBody>
      </p:sp>
      <p:sp>
        <p:nvSpPr>
          <p:cNvPr id="6" name="TextBox 5"/>
          <p:cNvSpPr txBox="1"/>
          <p:nvPr/>
        </p:nvSpPr>
        <p:spPr>
          <a:xfrm>
            <a:off x="457200" y="1905000"/>
            <a:ext cx="8229600" cy="359072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Participating in government contracts can be lucrative, especially for a small business. However, it is also complicated and highly regulated</a:t>
            </a:r>
          </a:p>
          <a:p>
            <a:pPr marL="285750" marR="0" lvl="0"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Purchasing authorities have two, sometimes competing goals that can create conflicts</a:t>
            </a:r>
          </a:p>
          <a:p>
            <a:pPr marL="742950" marR="0" lvl="1"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Purchase Agents have a responsibility to the taxpayer to secure the goods and services necessary to conduct the State’s business in the most cost-effective way possible</a:t>
            </a:r>
          </a:p>
          <a:p>
            <a:pPr marL="742950" marR="0" lvl="1"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Purchase Agents are also tasked with using the purchasing power to support the NJ businesses community, especially small, minority, woman or veteran owned businesses and other diverse suppliers</a:t>
            </a:r>
          </a:p>
          <a:p>
            <a:pPr marL="742950" marR="0" lvl="1"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076596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62F91B7-6722-5642-9DB2-65EAC519B2A0}"/>
              </a:ext>
            </a:extLst>
          </p:cNvPr>
          <p:cNvSpPr txBox="1">
            <a:spLocks/>
          </p:cNvSpPr>
          <p:nvPr/>
        </p:nvSpPr>
        <p:spPr>
          <a:xfrm>
            <a:off x="685800" y="1410686"/>
            <a:ext cx="7894320" cy="254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Four Separate Laws Govern Procurement</a:t>
            </a:r>
          </a:p>
        </p:txBody>
      </p:sp>
      <p:sp>
        <p:nvSpPr>
          <p:cNvPr id="7" name="TextBox 6">
            <a:extLst>
              <a:ext uri="{FF2B5EF4-FFF2-40B4-BE49-F238E27FC236}">
                <a16:creationId xmlns:a16="http://schemas.microsoft.com/office/drawing/2014/main" xmlns="" id="{B369C96C-98E1-434E-A1AE-117D79AC31C7}"/>
              </a:ext>
            </a:extLst>
          </p:cNvPr>
          <p:cNvSpPr txBox="1"/>
          <p:nvPr/>
        </p:nvSpPr>
        <p:spPr>
          <a:xfrm>
            <a:off x="457200" y="1905000"/>
            <a:ext cx="8382000" cy="3226524"/>
          </a:xfrm>
          <a:prstGeom prst="rect">
            <a:avLst/>
          </a:prstGeom>
          <a:noFill/>
        </p:spPr>
        <p:txBody>
          <a:bodyPr wrap="square" rtlCol="0">
            <a:spAutoFit/>
          </a:bodyPr>
          <a:lstStyle/>
          <a:p>
            <a:pPr marL="293688" marR="0" lvl="1" indent="-285750" algn="l" defTabSz="914400" rtl="0" eaLnBrk="1" fontAlgn="auto" latinLnBrk="0" hangingPunct="1">
              <a:lnSpc>
                <a:spcPct val="100000"/>
              </a:lnSpc>
              <a:spcBef>
                <a:spcPts val="0"/>
              </a:spcBef>
              <a:spcAft>
                <a:spcPts val="1013"/>
              </a:spcAft>
              <a:buClr>
                <a:prstClr val="black"/>
              </a:buClr>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Four separate laws and regulations govern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government procurement </a:t>
            </a:r>
          </a:p>
          <a:p>
            <a:pPr marL="293688" marR="0" lvl="1" indent="-285750" algn="l" defTabSz="914400" rtl="0" eaLnBrk="1" fontAlgn="auto" latinLnBrk="0" hangingPunct="1">
              <a:lnSpc>
                <a:spcPct val="100000"/>
              </a:lnSpc>
              <a:spcBef>
                <a:spcPts val="0"/>
              </a:spcBef>
              <a:spcAft>
                <a:spcPts val="1013"/>
              </a:spcAft>
              <a:buClr>
                <a:prstClr val="black"/>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Although they have similarities, each law is unique and must be understood by those seeking to become a vendor to this branch of government</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Federal Procurement (various federal statutes) visit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Office of Federal Procurement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for a summary (www.whitehouse.gov/omb/management/office-federal-procurement-policy)</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State Procurement N.J.S.A. 52:34-6</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County/Municipal Procurement N.J.S.A. 40A:11-1 et seq</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School Districts N.J.S.A. 18A:18A-1 et seq.</a:t>
            </a:r>
            <a:endParaRPr kumimoji="0" lang="en-US"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10542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369C96C-98E1-434E-A1AE-117D79AC31C7}"/>
              </a:ext>
            </a:extLst>
          </p:cNvPr>
          <p:cNvSpPr txBox="1"/>
          <p:nvPr/>
        </p:nvSpPr>
        <p:spPr>
          <a:xfrm>
            <a:off x="762000" y="1676400"/>
            <a:ext cx="7875271" cy="4037003"/>
          </a:xfrm>
          <a:prstGeom prst="rect">
            <a:avLst/>
          </a:prstGeom>
          <a:noFill/>
        </p:spPr>
        <p:txBody>
          <a:bodyPr wrap="square" rtlCol="0">
            <a:spAutoFit/>
          </a:bodyPr>
          <a:lstStyle/>
          <a:p>
            <a:pPr marL="7938" marR="0" lvl="1" indent="0" algn="l" defTabSz="914400" rtl="0" eaLnBrk="1" fontAlgn="auto" latinLnBrk="0" hangingPunct="1">
              <a:lnSpc>
                <a:spcPct val="100000"/>
              </a:lnSpc>
              <a:spcBef>
                <a:spcPts val="0"/>
              </a:spcBef>
              <a:spcAft>
                <a:spcPts val="1013"/>
              </a:spcAft>
              <a:buClr>
                <a:prstClr val="black"/>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Important when pursuing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State funded contacts or with Diversity Offices in the private sector (Office Depot, Verizon, Citi Bank, Walmart, NJ Natural Gas)</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Small Business Enterprises (SBE) NJ has a 25% set-aside</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Minority/Woman-Owned Business Enterprise (MWBE)</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New Jersey does not offer gender or race-based set asides at this time</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County Set-aside programs in Mercer, Essex, Hudson and Bergen Counties</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Veteran-Owned Enterprise (VOB)</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Disabled Veteran-Owned Business Enterprise (DVOB) NJ has a 3% set-aside</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There is a single Uniform application form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rPr>
              <a:t>www.njportal.com/DOR/SBERegistry</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BFFF0ACC-B669-A744-B3A9-30D99B61FDE7}"/>
              </a:ext>
            </a:extLst>
          </p:cNvPr>
          <p:cNvSpPr txBox="1">
            <a:spLocks/>
          </p:cNvSpPr>
          <p:nvPr/>
        </p:nvSpPr>
        <p:spPr>
          <a:xfrm>
            <a:off x="2362200" y="1371600"/>
            <a:ext cx="4244843" cy="3048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State Certifications</a:t>
            </a:r>
          </a:p>
        </p:txBody>
      </p:sp>
    </p:spTree>
    <p:extLst>
      <p:ext uri="{BB962C8B-B14F-4D97-AF65-F5344CB8AC3E}">
        <p14:creationId xmlns:p14="http://schemas.microsoft.com/office/powerpoint/2010/main" val="2542241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7755705" cy="48006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600"/>
              </a:spcAft>
            </a:pPr>
            <a:r>
              <a:rPr lang="en-US" sz="2400" b="1" dirty="0">
                <a:latin typeface="Times New Roman" panose="02020603050405020304" pitchFamily="18" charset="0"/>
                <a:cs typeface="Times New Roman" panose="02020603050405020304" pitchFamily="18" charset="0"/>
              </a:rPr>
              <a:t>Think of the NJBAC as Your Connector</a:t>
            </a:r>
            <a:endParaRPr lang="en-US" sz="2000" dirty="0">
              <a:latin typeface="Times New Roman" panose="02020603050405020304" pitchFamily="18" charset="0"/>
              <a:cs typeface="Times New Roman" panose="02020603050405020304" pitchFamily="18" charset="0"/>
            </a:endParaRPr>
          </a:p>
          <a:p>
            <a:pPr>
              <a:spcAft>
                <a:spcPts val="600"/>
              </a:spcAft>
            </a:pPr>
            <a:r>
              <a:rPr lang="en-US" dirty="0">
                <a:latin typeface="Times New Roman" panose="02020603050405020304" pitchFamily="18" charset="0"/>
                <a:cs typeface="Times New Roman" panose="02020603050405020304" pitchFamily="18" charset="0"/>
              </a:rPr>
              <a:t>Our team at the NJBAC knows all of the state departments and agencies and outside organizations that can directly answer your question, solve your problem, and provide you with resources and technical assistance</a:t>
            </a:r>
          </a:p>
          <a:p>
            <a:pPr>
              <a:spcAft>
                <a:spcPts val="600"/>
              </a:spcAft>
            </a:pPr>
            <a:endParaRPr lang="en-US" dirty="0">
              <a:latin typeface="Times New Roman" panose="02020603050405020304" pitchFamily="18" charset="0"/>
              <a:cs typeface="Times New Roman" panose="02020603050405020304" pitchFamily="18" charset="0"/>
            </a:endParaRPr>
          </a:p>
          <a:p>
            <a:pPr marL="458788" indent="-450850">
              <a:lnSpc>
                <a:spcPct val="90000"/>
              </a:lnSpc>
              <a:spcBef>
                <a:spcPts val="200"/>
              </a:spcBef>
              <a:spcAft>
                <a:spcPts val="600"/>
              </a:spcAft>
            </a:pPr>
            <a:r>
              <a:rPr lang="en-US" sz="2000" b="1" dirty="0">
                <a:latin typeface="Times New Roman" panose="02020603050405020304" pitchFamily="18" charset="0"/>
                <a:cs typeface="Times New Roman" panose="02020603050405020304" pitchFamily="18" charset="0"/>
              </a:rPr>
              <a:t>NJBAC connects you with:</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New Jersey Economic Development Authority</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New Jersey Treasury Department</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New Jersey Department of Labor and Workforce Development</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NJ Consumer Affairs Division</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New Jersey Department of Community Affairs</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New Jersey Small Business Development Centers</a:t>
            </a:r>
          </a:p>
          <a:p>
            <a:pPr marL="458788" indent="-288925">
              <a:lnSpc>
                <a:spcPct val="90000"/>
              </a:lnSpc>
              <a:spcAft>
                <a:spcPts val="3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Programs available from your County or Municipality</a:t>
            </a: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1223090" y="1219201"/>
            <a:ext cx="7025403"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r>
              <a:rPr lang="en-US" sz="2800" dirty="0">
                <a:latin typeface="Times New Roman" panose="02020603050405020304" pitchFamily="18" charset="0"/>
                <a:cs typeface="Times New Roman" panose="02020603050405020304" pitchFamily="18" charset="0"/>
              </a:rPr>
              <a:t>   SO HOW CAN THE NJBAC HELP YOU?</a:t>
            </a:r>
          </a:p>
        </p:txBody>
      </p:sp>
    </p:spTree>
    <p:extLst>
      <p:ext uri="{BB962C8B-B14F-4D97-AF65-F5344CB8AC3E}">
        <p14:creationId xmlns:p14="http://schemas.microsoft.com/office/powerpoint/2010/main" val="2872222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F62F91B7-6722-5642-9DB2-65EAC519B2A0}"/>
              </a:ext>
            </a:extLst>
          </p:cNvPr>
          <p:cNvSpPr txBox="1">
            <a:spLocks/>
          </p:cNvSpPr>
          <p:nvPr/>
        </p:nvSpPr>
        <p:spPr>
          <a:xfrm>
            <a:off x="1600200" y="1295400"/>
            <a:ext cx="6172200" cy="4572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State Government Procurement</a:t>
            </a:r>
          </a:p>
        </p:txBody>
      </p:sp>
      <p:sp>
        <p:nvSpPr>
          <p:cNvPr id="7" name="TextBox 6">
            <a:extLst>
              <a:ext uri="{FF2B5EF4-FFF2-40B4-BE49-F238E27FC236}">
                <a16:creationId xmlns:a16="http://schemas.microsoft.com/office/drawing/2014/main" xmlns="" id="{B369C96C-98E1-434E-A1AE-117D79AC31C7}"/>
              </a:ext>
            </a:extLst>
          </p:cNvPr>
          <p:cNvSpPr txBox="1"/>
          <p:nvPr/>
        </p:nvSpPr>
        <p:spPr>
          <a:xfrm>
            <a:off x="762000" y="1689333"/>
            <a:ext cx="7924800" cy="36548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The Division of Purchase and Property </a:t>
            </a:r>
            <a:r>
              <a:rPr kumimoji="0" lang="en-US" sz="1800" b="0"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(DPP), within the Department of the Treasury, was created under N.J.S.A. 52:18A-3. It serves as the State's central procurement agency</a:t>
            </a:r>
          </a:p>
          <a:p>
            <a:pPr marL="460375" marR="0" lvl="0" indent="-282575" algn="l" defTabSz="914400" rtl="0" eaLnBrk="1" fontAlgn="auto" latinLnBrk="0" hangingPunct="1">
              <a:lnSpc>
                <a:spcPct val="100000"/>
              </a:lnSpc>
              <a:spcBef>
                <a:spcPts val="0"/>
              </a:spcBef>
              <a:spcAft>
                <a:spcPts val="600"/>
              </a:spcAft>
              <a:buClrTx/>
              <a:buSzPct val="125000"/>
              <a:buFont typeface="Wingdings" pitchFamily="2" charset="2"/>
              <a:buChar char="§"/>
              <a:defRPr/>
            </a:pPr>
            <a:r>
              <a:rPr kumimoji="0" lang="en-US" sz="1800" b="1"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The DPP professionally and ethically procures the best valued products and services, in a timely and cost-effective manner in accordance with State laws and regulations, to enable client agencies to meet their objectives</a:t>
            </a:r>
          </a:p>
          <a:p>
            <a:pPr marL="460375" marR="0" lvl="0" indent="-282575" algn="l" defTabSz="914400" rtl="0" eaLnBrk="1" fontAlgn="auto" latinLnBrk="0" hangingPunct="1">
              <a:lnSpc>
                <a:spcPct val="100000"/>
              </a:lnSpc>
              <a:spcBef>
                <a:spcPts val="0"/>
              </a:spcBef>
              <a:spcAft>
                <a:spcPts val="1200"/>
              </a:spcAft>
              <a:buClrTx/>
              <a:buSzPct val="125000"/>
              <a:buFont typeface="Wingdings" pitchFamily="2" charset="2"/>
              <a:buChar char="§"/>
              <a:defRPr/>
            </a:pPr>
            <a:r>
              <a:rPr kumimoji="0" lang="en-US" sz="1800" b="0"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There are other contracting opportunities with other state, county, and local government subdivisions</a:t>
            </a:r>
          </a:p>
          <a:p>
            <a:pPr marL="460375" marR="0" lvl="0" indent="-282575" algn="l" defTabSz="914400" rtl="0" eaLnBrk="1" fontAlgn="auto" latinLnBrk="0" hangingPunct="1">
              <a:lnSpc>
                <a:spcPct val="100000"/>
              </a:lnSpc>
              <a:spcBef>
                <a:spcPts val="0"/>
              </a:spcBef>
              <a:spcAft>
                <a:spcPts val="0"/>
              </a:spcAft>
              <a:buClrTx/>
              <a:buSzPct val="125000"/>
              <a:buFont typeface="Wingdings" pitchFamily="2" charset="2"/>
              <a:buChar char="§"/>
              <a:defRPr/>
            </a:pPr>
            <a:r>
              <a:rPr kumimoji="0" lang="en-US" sz="1800" b="0" i="0" u="none" strike="noStrike" kern="1200" cap="none" spc="0" normalizeH="0" baseline="0" noProof="0" dirty="0">
                <a:ln>
                  <a:noFill/>
                </a:ln>
                <a:solidFill>
                  <a:srgbClr val="212529"/>
                </a:solidFill>
                <a:effectLst/>
                <a:uLnTx/>
                <a:uFillTx/>
                <a:latin typeface="Times New Roman" panose="02020603050405020304" pitchFamily="18" charset="0"/>
                <a:cs typeface="Times New Roman" panose="02020603050405020304" pitchFamily="18" charset="0"/>
              </a:rPr>
              <a:t>Cooperative purchasing groups can also play a large role in procurement.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Education Services Commission of NJ provides cooperative purchasing  opportunities to 700 school districts and municipalities</a:t>
            </a:r>
          </a:p>
          <a:p>
            <a:pPr marL="7938" marR="0" lvl="1" indent="0" algn="l" defTabSz="914400" rtl="0" eaLnBrk="1" fontAlgn="auto" latinLnBrk="0" hangingPunct="1">
              <a:lnSpc>
                <a:spcPct val="100000"/>
              </a:lnSpc>
              <a:spcBef>
                <a:spcPts val="0"/>
              </a:spcBef>
              <a:spcAft>
                <a:spcPts val="1013"/>
              </a:spcAft>
              <a:buClr>
                <a:prstClr val="black"/>
              </a:buClr>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57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369C96C-98E1-434E-A1AE-117D79AC31C7}"/>
              </a:ext>
            </a:extLst>
          </p:cNvPr>
          <p:cNvSpPr txBox="1"/>
          <p:nvPr/>
        </p:nvSpPr>
        <p:spPr>
          <a:xfrm>
            <a:off x="762000" y="1946558"/>
            <a:ext cx="7620000" cy="3844642"/>
          </a:xfrm>
          <a:prstGeom prst="rect">
            <a:avLst/>
          </a:prstGeom>
          <a:noFill/>
        </p:spPr>
        <p:txBody>
          <a:bodyPr wrap="square" rtlCol="0">
            <a:spAutoFit/>
          </a:bodyPr>
          <a:lstStyle/>
          <a:p>
            <a:pPr marL="7938" marR="0" lvl="1" indent="0" algn="l" defTabSz="914400" rtl="0" eaLnBrk="1" fontAlgn="auto" latinLnBrk="0" hangingPunct="1">
              <a:lnSpc>
                <a:spcPct val="100000"/>
              </a:lnSpc>
              <a:spcBef>
                <a:spcPts val="600"/>
              </a:spcBef>
              <a:spcAft>
                <a:spcPts val="1600"/>
              </a:spcAft>
              <a:buClr>
                <a:prstClr val="black"/>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NJ START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(NJSTART.gov) is the state’s e-procurement system used primarily by the Division of Purchase and Property</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registration process for all potential and current vendors</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Bidding opportunities from the Division of Purchase and Property (DPP)</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Searchable for Current Contracts</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Payments are processed through NJ START</a:t>
            </a:r>
          </a:p>
          <a:p>
            <a:pPr marL="473075" marR="0" lvl="1" indent="-285750" algn="l" defTabSz="914400" rtl="0" eaLnBrk="1" fontAlgn="auto" latinLnBrk="0" hangingPunct="1">
              <a:lnSpc>
                <a:spcPct val="100000"/>
              </a:lnSpc>
              <a:spcBef>
                <a:spcPts val="0"/>
              </a:spcBef>
              <a:spcAft>
                <a:spcPts val="1600"/>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Can check for expiring contracts as a potential bid opportunity</a:t>
            </a:r>
          </a:p>
          <a:p>
            <a:pPr marL="187325" marR="0" lvl="1" indent="0" algn="l" defTabSz="914400" rtl="0" eaLnBrk="1" fontAlgn="auto" latinLnBrk="0" hangingPunct="1">
              <a:lnSpc>
                <a:spcPct val="100000"/>
              </a:lnSpc>
              <a:spcBef>
                <a:spcPts val="0"/>
              </a:spcBef>
              <a:spcAft>
                <a:spcPts val="1013"/>
              </a:spcAft>
              <a:buClr>
                <a:prstClr val="black"/>
              </a:buClr>
              <a:buSzPct val="125000"/>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Video available at </a:t>
            </a:r>
            <a:r>
              <a:rPr kumimoji="0" lang="en-US" sz="1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https://nj.gov/treasury/purchase/njstart/video/NJSTART-Premiere.mp4</a:t>
            </a:r>
          </a:p>
          <a:p>
            <a:pPr marL="463550" marR="0" lvl="1" indent="-276225" algn="l" defTabSz="914400" rtl="0" eaLnBrk="1" fontAlgn="auto" latinLnBrk="0" hangingPunct="1">
              <a:lnSpc>
                <a:spcPct val="100000"/>
              </a:lnSpc>
              <a:spcBef>
                <a:spcPts val="0"/>
              </a:spcBef>
              <a:spcAft>
                <a:spcPts val="1013"/>
              </a:spcAft>
              <a:buClr>
                <a:prstClr val="black"/>
              </a:buClr>
              <a:buSzPct val="125000"/>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E58A1A55-5F55-3C43-9819-B4F3C9464739}"/>
              </a:ext>
            </a:extLst>
          </p:cNvPr>
          <p:cNvSpPr txBox="1">
            <a:spLocks/>
          </p:cNvSpPr>
          <p:nvPr/>
        </p:nvSpPr>
        <p:spPr>
          <a:xfrm>
            <a:off x="1058239" y="1295400"/>
            <a:ext cx="7171361"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Good Place To Start</a:t>
            </a:r>
          </a:p>
        </p:txBody>
      </p:sp>
    </p:spTree>
    <p:extLst>
      <p:ext uri="{BB962C8B-B14F-4D97-AF65-F5344CB8AC3E}">
        <p14:creationId xmlns:p14="http://schemas.microsoft.com/office/powerpoint/2010/main" val="214409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369C96C-98E1-434E-A1AE-117D79AC31C7}"/>
              </a:ext>
            </a:extLst>
          </p:cNvPr>
          <p:cNvSpPr txBox="1"/>
          <p:nvPr/>
        </p:nvSpPr>
        <p:spPr>
          <a:xfrm>
            <a:off x="788670" y="1947223"/>
            <a:ext cx="7898130" cy="4301177"/>
          </a:xfrm>
          <a:prstGeom prst="rect">
            <a:avLst/>
          </a:prstGeom>
          <a:noFill/>
        </p:spPr>
        <p:txBody>
          <a:bodyPr wrap="square" rtlCol="0">
            <a:spAutoFit/>
          </a:bodyPr>
          <a:lstStyle/>
          <a:p>
            <a:pPr marL="7938" marR="0" lvl="1" indent="0" algn="l" defTabSz="914400" rtl="0" eaLnBrk="1" fontAlgn="auto" latinLnBrk="0" hangingPunct="1">
              <a:lnSpc>
                <a:spcPct val="100000"/>
              </a:lnSpc>
              <a:spcBef>
                <a:spcPts val="0"/>
              </a:spcBef>
              <a:spcAft>
                <a:spcPts val="1600"/>
              </a:spcAft>
              <a:buClr>
                <a:prstClr val="black"/>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NJ Small Business Development Centers  </a:t>
            </a:r>
            <a:r>
              <a:rPr kumimoji="0" lang="en-US" sz="1800" b="1"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hlinkClick r:id="rId3"/>
              </a:rPr>
              <a:t>www.njsbdc.com</a:t>
            </a:r>
            <a:endParaRPr kumimoji="0" lang="en-US" sz="1800" b="1"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endParaRPr>
          </a:p>
          <a:p>
            <a:pPr marL="473075" marR="0" lvl="1" indent="-242888"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Assist in putting together the plan to pursue procurement opportunities</a:t>
            </a:r>
          </a:p>
          <a:p>
            <a:pPr marL="473075" marR="0" lvl="1" indent="-242888"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Funded primarily by the Small Business Administration and the NJ Business Action Center</a:t>
            </a:r>
          </a:p>
          <a:p>
            <a:pPr marL="473075" marR="0" lvl="1" indent="-242888" algn="l" defTabSz="914400" rtl="0" eaLnBrk="1" fontAlgn="auto" latinLnBrk="0" hangingPunct="1">
              <a:lnSpc>
                <a:spcPct val="100000"/>
              </a:lnSpc>
              <a:spcBef>
                <a:spcPts val="0"/>
              </a:spcBef>
              <a:spcAft>
                <a:spcPts val="1200"/>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Best place to go when thinking about procurement opportunities</a:t>
            </a:r>
          </a:p>
          <a:p>
            <a:pPr marL="7938" marR="0" lvl="1" indent="0" algn="l" defTabSz="914400" rtl="0" eaLnBrk="1" fontAlgn="auto" latinLnBrk="0" hangingPunct="1">
              <a:lnSpc>
                <a:spcPct val="100000"/>
              </a:lnSpc>
              <a:spcBef>
                <a:spcPts val="0"/>
              </a:spcBef>
              <a:spcAft>
                <a:spcPts val="1013"/>
              </a:spcAft>
              <a:buClr>
                <a:prstClr val="black"/>
              </a:buClr>
              <a:buSzPct val="125000"/>
              <a:buFontTx/>
              <a:buNone/>
              <a:tabLst/>
              <a:defRPr/>
            </a:pPr>
            <a:r>
              <a:rPr kumimoji="0" lang="en-US" sz="1800" b="1"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Procurement Technical Assistance Center (PTAC)</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NJ Institute of Technology PTAC serves 20 counties in NJ  </a:t>
            </a: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hlinkClick r:id="rId4"/>
              </a:rPr>
              <a:t>www.njit.edu/ptac/</a:t>
            </a:r>
            <a:endPar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endParaRP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Funded by the US Defense Logistic Agency</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rPr>
              <a:t>Best resource when business is further along and ready to submit bids</a:t>
            </a:r>
          </a:p>
          <a:p>
            <a:pPr marL="473075" marR="0" lvl="1"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imes" pitchFamily="2" charset="0"/>
              <a:cs typeface="Times New Roman" panose="02020603050405020304" pitchFamily="18" charset="0"/>
            </a:endParaRPr>
          </a:p>
          <a:p>
            <a:pPr marL="187325" marR="0" lvl="1" indent="0" algn="l" defTabSz="914400" rtl="0" eaLnBrk="1" fontAlgn="auto" latinLnBrk="0" hangingPunct="1">
              <a:lnSpc>
                <a:spcPct val="100000"/>
              </a:lnSpc>
              <a:spcBef>
                <a:spcPts val="0"/>
              </a:spcBef>
              <a:spcAft>
                <a:spcPts val="1013"/>
              </a:spcAft>
              <a:buClr>
                <a:prstClr val="black"/>
              </a:buClr>
              <a:buSzPct val="125000"/>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9FE77803-867A-BD41-AC41-BDD4D00268A8}"/>
              </a:ext>
            </a:extLst>
          </p:cNvPr>
          <p:cNvSpPr txBox="1">
            <a:spLocks/>
          </p:cNvSpPr>
          <p:nvPr/>
        </p:nvSpPr>
        <p:spPr>
          <a:xfrm>
            <a:off x="1058239" y="1295400"/>
            <a:ext cx="7171361"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Technical Assistance Programs</a:t>
            </a:r>
          </a:p>
        </p:txBody>
      </p:sp>
    </p:spTree>
    <p:extLst>
      <p:ext uri="{BB962C8B-B14F-4D97-AF65-F5344CB8AC3E}">
        <p14:creationId xmlns:p14="http://schemas.microsoft.com/office/powerpoint/2010/main" val="4056722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369C96C-98E1-434E-A1AE-117D79AC31C7}"/>
              </a:ext>
            </a:extLst>
          </p:cNvPr>
          <p:cNvSpPr txBox="1"/>
          <p:nvPr/>
        </p:nvSpPr>
        <p:spPr>
          <a:xfrm>
            <a:off x="758190" y="1539386"/>
            <a:ext cx="8233410" cy="4714111"/>
          </a:xfrm>
          <a:prstGeom prst="rect">
            <a:avLst/>
          </a:prstGeom>
          <a:noFill/>
        </p:spPr>
        <p:txBody>
          <a:bodyPr wrap="square" rtlCol="0">
            <a:spAutoFit/>
          </a:bodyPr>
          <a:lstStyle/>
          <a:p>
            <a:pPr marL="7938" marR="0" lvl="1" indent="0" algn="l" defTabSz="914400" rtl="0" eaLnBrk="1" fontAlgn="auto" latinLnBrk="0" hangingPunct="1">
              <a:lnSpc>
                <a:spcPct val="100000"/>
              </a:lnSpc>
              <a:spcBef>
                <a:spcPts val="0"/>
              </a:spcBef>
              <a:spcAft>
                <a:spcPts val="1013"/>
              </a:spcAft>
              <a:buClr>
                <a:prstClr val="black"/>
              </a:buClr>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7938" marR="0" lvl="1" indent="0" algn="l" defTabSz="914400" rtl="0" eaLnBrk="1" fontAlgn="auto" latinLnBrk="0" hangingPunct="1">
              <a:lnSpc>
                <a:spcPct val="100000"/>
              </a:lnSpc>
              <a:spcBef>
                <a:spcPts val="0"/>
              </a:spcBef>
              <a:spcAft>
                <a:spcPts val="1500"/>
              </a:spcAft>
              <a:buClr>
                <a:prstClr val="black"/>
              </a:buClr>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What do you need to successfully bid on a contract?</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Vendors must be properly registered with the State of New Jersey with a valid Business Registration Certificate</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Vendors must be Tax Compliant</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Need to demonstrate financial ability to fulfill obligations of the contract</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Vendors need to provide a Capability Statement showing experience and contracts of similar size and scope</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Patience – it takes time to learn the procurement laws and regulations and how your company can participate</a:t>
            </a:r>
          </a:p>
          <a:p>
            <a:pPr marL="523875" marR="0" lvl="1" indent="-252413"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Cost is minimal except for the dedication of a staff person to learning all your company needs to know to be a procurement expert</a:t>
            </a:r>
          </a:p>
          <a:p>
            <a:pPr marL="463550" marR="0" lvl="1" indent="-276225" algn="l" defTabSz="914400" rtl="0" eaLnBrk="1" fontAlgn="auto" latinLnBrk="0" hangingPunct="1">
              <a:lnSpc>
                <a:spcPct val="100000"/>
              </a:lnSpc>
              <a:spcBef>
                <a:spcPts val="0"/>
              </a:spcBef>
              <a:spcAft>
                <a:spcPts val="1013"/>
              </a:spcAft>
              <a:buClr>
                <a:prstClr val="black"/>
              </a:buClr>
              <a:buSzPct val="125000"/>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FFC242A8-6E20-3646-9268-630DC4E41F25}"/>
              </a:ext>
            </a:extLst>
          </p:cNvPr>
          <p:cNvSpPr txBox="1">
            <a:spLocks/>
          </p:cNvSpPr>
          <p:nvPr/>
        </p:nvSpPr>
        <p:spPr>
          <a:xfrm>
            <a:off x="1058239" y="1295400"/>
            <a:ext cx="7171361"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Technical Assistance Programs</a:t>
            </a:r>
          </a:p>
        </p:txBody>
      </p:sp>
    </p:spTree>
    <p:extLst>
      <p:ext uri="{BB962C8B-B14F-4D97-AF65-F5344CB8AC3E}">
        <p14:creationId xmlns:p14="http://schemas.microsoft.com/office/powerpoint/2010/main" val="847774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A39ACB-3547-4154-9967-6CCD4E17FE5B}"/>
              </a:ext>
            </a:extLst>
          </p:cNvPr>
          <p:cNvSpPr txBox="1"/>
          <p:nvPr/>
        </p:nvSpPr>
        <p:spPr>
          <a:xfrm>
            <a:off x="685800" y="1942837"/>
            <a:ext cx="8217810" cy="4229363"/>
          </a:xfrm>
          <a:prstGeom prst="rect">
            <a:avLst/>
          </a:prstGeom>
          <a:noFill/>
        </p:spPr>
        <p:txBody>
          <a:bodyPr wrap="square">
            <a:spAutoFit/>
          </a:bodyPr>
          <a:lstStyle/>
          <a:p>
            <a:pPr marL="7938" marR="0" lvl="1" indent="0" algn="l" defTabSz="914400" rtl="0" eaLnBrk="1" fontAlgn="auto" latinLnBrk="0" hangingPunct="1">
              <a:lnSpc>
                <a:spcPct val="100000"/>
              </a:lnSpc>
              <a:spcBef>
                <a:spcPts val="0"/>
              </a:spcBef>
              <a:spcAft>
                <a:spcPts val="1500"/>
              </a:spcAft>
              <a:buClr>
                <a:prstClr val="black"/>
              </a:buClr>
              <a:buSzPct val="125000"/>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Other important considerations</a:t>
            </a:r>
          </a:p>
          <a:p>
            <a:pPr marL="628650" marR="0" lvl="1" indent="-282575"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majority of small businesses or first-time vendors start as subcontractors for the contract holder or “Prime” on the contract</a:t>
            </a:r>
          </a:p>
          <a:p>
            <a:pPr marL="628650" marR="0" lvl="1" indent="-282575"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subcontractor can help a “Prime” satisfy their set-aside obligations</a:t>
            </a:r>
            <a:endParaRPr lang="en-US" b="1" dirty="0">
              <a:solidFill>
                <a:prstClr val="black"/>
              </a:solidFill>
              <a:latin typeface="Times New Roman" panose="02020603050405020304" pitchFamily="18" charset="0"/>
              <a:cs typeface="Times New Roman" panose="02020603050405020304" pitchFamily="18" charset="0"/>
            </a:endParaRPr>
          </a:p>
          <a:p>
            <a:pPr marL="628650" marR="0" lvl="1" indent="-282575"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technical assistance programs are vital for ensuring a business is successful in this new market</a:t>
            </a:r>
          </a:p>
          <a:p>
            <a:pPr marL="628650" marR="0" lvl="1" indent="-282575"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It can take up to a year from the development of a plan to submitting a bid</a:t>
            </a:r>
          </a:p>
          <a:p>
            <a:pPr marL="628650" marR="0" lvl="1" indent="-282575"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NJBAC Contact for Procurement Questions</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Donald Newman, Manager, NJBAC Office of Small Business Advocacy</a:t>
            </a: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2"/>
              </a:rPr>
              <a:t>Donald.newman@sos.nj.gov</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930275" marR="0" lvl="2" indent="-285750" algn="l" defTabSz="914400" rtl="0" eaLnBrk="1" fontAlgn="auto" latinLnBrk="0" hangingPunct="1">
              <a:lnSpc>
                <a:spcPct val="100000"/>
              </a:lnSpc>
              <a:spcBef>
                <a:spcPts val="0"/>
              </a:spcBef>
              <a:spcAft>
                <a:spcPts val="1013"/>
              </a:spcAft>
              <a:buClr>
                <a:prstClr val="black"/>
              </a:buClr>
              <a:buSzPct val="125000"/>
              <a:buFont typeface="Wingdings" panose="05000000000000000000" pitchFamily="2" charset="2"/>
              <a:buChar char="§"/>
              <a:tabLst/>
              <a:defRPr/>
            </a:pPr>
            <a:r>
              <a:rPr lang="en-US" dirty="0">
                <a:solidFill>
                  <a:prstClr val="black"/>
                </a:solidFill>
                <a:latin typeface="Times New Roman" panose="02020603050405020304" pitchFamily="18" charset="0"/>
                <a:cs typeface="Times New Roman" panose="02020603050405020304" pitchFamily="18" charset="0"/>
              </a:rPr>
              <a:t>1-</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800-JERSEY-7</a:t>
            </a:r>
          </a:p>
        </p:txBody>
      </p:sp>
      <p:sp>
        <p:nvSpPr>
          <p:cNvPr id="4" name="Title 1">
            <a:extLst>
              <a:ext uri="{FF2B5EF4-FFF2-40B4-BE49-F238E27FC236}">
                <a16:creationId xmlns:a16="http://schemas.microsoft.com/office/drawing/2014/main" xmlns="" id="{7F090BA6-AEAF-084A-9582-2F5F1BA79FFD}"/>
              </a:ext>
            </a:extLst>
          </p:cNvPr>
          <p:cNvSpPr txBox="1">
            <a:spLocks/>
          </p:cNvSpPr>
          <p:nvPr/>
        </p:nvSpPr>
        <p:spPr>
          <a:xfrm>
            <a:off x="1058239" y="1295400"/>
            <a:ext cx="7171361"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Technical Assistance Programs</a:t>
            </a:r>
          </a:p>
        </p:txBody>
      </p:sp>
    </p:spTree>
    <p:extLst>
      <p:ext uri="{BB962C8B-B14F-4D97-AF65-F5344CB8AC3E}">
        <p14:creationId xmlns:p14="http://schemas.microsoft.com/office/powerpoint/2010/main" val="3470612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55A275-26C2-4692-97FE-BF9D94D67918}"/>
              </a:ext>
            </a:extLst>
          </p:cNvPr>
          <p:cNvSpPr txBox="1"/>
          <p:nvPr/>
        </p:nvSpPr>
        <p:spPr>
          <a:xfrm>
            <a:off x="571500" y="1961918"/>
            <a:ext cx="8153400" cy="45150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8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New Jersey Business Action Center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2"/>
              </a:rPr>
              <a:t>https://www.nj.gov/state/bac/</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Business Helpline: 1-800-JERSEY-7</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Ask our </a:t>
            </a:r>
            <a:r>
              <a:rPr lang="en-US" sz="2200" b="1" dirty="0">
                <a:solidFill>
                  <a:prstClr val="black"/>
                </a:solidFill>
                <a:latin typeface="Times New Roman" panose="02020603050405020304" pitchFamily="18" charset="0"/>
                <a:cs typeface="Times New Roman" panose="02020603050405020304" pitchFamily="18" charset="0"/>
              </a:rPr>
              <a:t>Live Chat</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rPr>
              <a:t>https://business.nj.gov/</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NJ Business Website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3"/>
              </a:rPr>
              <a:t>https://business.nj.gov</a:t>
            </a:r>
            <a:endParaRPr kumimoji="0" lang="en-US" sz="22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2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COVID-19 Business Website</a:t>
            </a:r>
          </a:p>
          <a:p>
            <a:pPr marL="0" marR="0" lvl="0" indent="0" algn="ctr" defTabSz="914400" rtl="0" eaLnBrk="1" fontAlgn="auto" latinLnBrk="0" hangingPunct="1">
              <a:lnSpc>
                <a:spcPct val="90000"/>
              </a:lnSpc>
              <a:spcBef>
                <a:spcPts val="0"/>
              </a:spcBef>
              <a:spcAft>
                <a:spcPts val="1800"/>
              </a:spcAft>
              <a:buClrTx/>
              <a:buSzTx/>
              <a:buFontTx/>
              <a:buNone/>
              <a:tabLst/>
              <a:defRPr/>
            </a:pPr>
            <a:r>
              <a:rPr kumimoji="0" lang="en-US" sz="2200" b="0" i="0" u="sng"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https://business.nj.gov/covid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Melanie Willoughby, Executive Director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4"/>
              </a:rPr>
              <a:t>Melanie.Willoughby@sos.nj.gov</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DF092050-BF13-EA4A-BEF2-9E247D7E57B6}"/>
              </a:ext>
            </a:extLst>
          </p:cNvPr>
          <p:cNvSpPr txBox="1">
            <a:spLocks/>
          </p:cNvSpPr>
          <p:nvPr/>
        </p:nvSpPr>
        <p:spPr>
          <a:xfrm>
            <a:off x="76200" y="1295400"/>
            <a:ext cx="8991600" cy="617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IMPORTANT WEBSITES &amp; NJBAC HOTLINE</a:t>
            </a:r>
          </a:p>
        </p:txBody>
      </p:sp>
    </p:spTree>
    <p:extLst>
      <p:ext uri="{BB962C8B-B14F-4D97-AF65-F5344CB8AC3E}">
        <p14:creationId xmlns:p14="http://schemas.microsoft.com/office/powerpoint/2010/main" val="449380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55A275-26C2-4692-97FE-BF9D94D67918}"/>
              </a:ext>
            </a:extLst>
          </p:cNvPr>
          <p:cNvSpPr txBox="1"/>
          <p:nvPr/>
        </p:nvSpPr>
        <p:spPr>
          <a:xfrm>
            <a:off x="1600200" y="2957340"/>
            <a:ext cx="6115050" cy="3687420"/>
          </a:xfrm>
          <a:prstGeom prst="rect">
            <a:avLst/>
          </a:prstGeom>
          <a:noFill/>
        </p:spPr>
        <p:txBody>
          <a:bodyPr wrap="square" rtlCol="0">
            <a:spAutoFit/>
          </a:bodyPr>
          <a:lstStyle/>
          <a:p>
            <a:pPr algn="ctr">
              <a:lnSpc>
                <a:spcPct val="90000"/>
              </a:lnSpc>
              <a:spcAft>
                <a:spcPts val="1350"/>
              </a:spcAft>
              <a:defRPr/>
            </a:pPr>
            <a:r>
              <a:rPr lang="en-US" sz="2800" b="1" dirty="0">
                <a:solidFill>
                  <a:prstClr val="black"/>
                </a:solidFill>
                <a:latin typeface="Times New Roman" panose="02020603050405020304" pitchFamily="18" charset="0"/>
                <a:cs typeface="Times New Roman" panose="02020603050405020304" pitchFamily="18" charset="0"/>
              </a:rPr>
              <a:t>Business Advocates</a:t>
            </a:r>
          </a:p>
          <a:p>
            <a:pPr algn="ctr">
              <a:lnSpc>
                <a:spcPct val="90000"/>
              </a:lnSpc>
              <a:spcAft>
                <a:spcPts val="1350"/>
              </a:spcAft>
              <a:defRPr/>
            </a:pPr>
            <a:r>
              <a:rPr lang="en-US" sz="2200" b="1" dirty="0">
                <a:solidFill>
                  <a:prstClr val="black"/>
                </a:solidFill>
                <a:latin typeface="Times New Roman" panose="02020603050405020304" pitchFamily="18" charset="0"/>
                <a:cs typeface="Times New Roman" panose="02020603050405020304" pitchFamily="18" charset="0"/>
              </a:rPr>
              <a:t>Irene Crespo  </a:t>
            </a:r>
            <a:r>
              <a:rPr lang="en-US" sz="2200" u="sng" dirty="0">
                <a:solidFill>
                  <a:srgbClr val="5B9BD5">
                    <a:lumMod val="75000"/>
                  </a:srgbClr>
                </a:solidFill>
                <a:latin typeface="Times New Roman" panose="02020603050405020304" pitchFamily="18" charset="0"/>
                <a:cs typeface="Times New Roman" panose="02020603050405020304" pitchFamily="18" charset="0"/>
              </a:rPr>
              <a:t>I</a:t>
            </a:r>
            <a:r>
              <a:rPr lang="en-US" sz="2200" u="sng" dirty="0">
                <a:solidFill>
                  <a:srgbClr val="5B9BD5">
                    <a:lumMod val="75000"/>
                  </a:srgb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r</a:t>
            </a:r>
            <a:r>
              <a:rPr lang="en-US" sz="2200" u="sng" dirty="0">
                <a:solidFill>
                  <a:srgbClr val="0563C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ene.Crespo@sos.nj.gov</a:t>
            </a:r>
            <a:endParaRPr lang="en-US" sz="2200" u="sng" dirty="0">
              <a:solidFill>
                <a:prstClr val="black"/>
              </a:solidFill>
              <a:latin typeface="Times New Roman" panose="02020603050405020304" pitchFamily="18" charset="0"/>
              <a:cs typeface="Times New Roman" panose="02020603050405020304" pitchFamily="18" charset="0"/>
            </a:endParaRPr>
          </a:p>
          <a:p>
            <a:pPr algn="ctr">
              <a:lnSpc>
                <a:spcPct val="90000"/>
              </a:lnSpc>
              <a:spcAft>
                <a:spcPts val="1350"/>
              </a:spcAft>
              <a:defRPr/>
            </a:pPr>
            <a:r>
              <a:rPr lang="en-US" sz="2200" b="1" dirty="0">
                <a:solidFill>
                  <a:prstClr val="black"/>
                </a:solidFill>
                <a:latin typeface="Times New Roman" panose="02020603050405020304" pitchFamily="18" charset="0"/>
                <a:cs typeface="Times New Roman" panose="02020603050405020304" pitchFamily="18" charset="0"/>
              </a:rPr>
              <a:t>Mike Mangin  </a:t>
            </a:r>
            <a:r>
              <a:rPr lang="en-US" sz="2200" dirty="0">
                <a:solidFill>
                  <a:prstClr val="black"/>
                </a:solidFill>
                <a:latin typeface="Times New Roman" panose="02020603050405020304" pitchFamily="18" charset="0"/>
                <a:cs typeface="Times New Roman" panose="02020603050405020304" pitchFamily="18" charset="0"/>
                <a:hlinkClick r:id="rId3"/>
              </a:rPr>
              <a:t>Michael.Mangin@sos.nj.gov</a:t>
            </a:r>
            <a:endParaRPr lang="en-US" sz="2200" dirty="0">
              <a:solidFill>
                <a:prstClr val="black"/>
              </a:solidFill>
              <a:latin typeface="Times New Roman" panose="02020603050405020304" pitchFamily="18" charset="0"/>
              <a:cs typeface="Times New Roman" panose="02020603050405020304" pitchFamily="18" charset="0"/>
            </a:endParaRPr>
          </a:p>
          <a:p>
            <a:pPr algn="ctr">
              <a:lnSpc>
                <a:spcPct val="90000"/>
              </a:lnSpc>
              <a:spcAft>
                <a:spcPts val="1350"/>
              </a:spcAft>
              <a:defRPr/>
            </a:pPr>
            <a:r>
              <a:rPr lang="en-US" sz="2200" b="1" dirty="0">
                <a:solidFill>
                  <a:prstClr val="black"/>
                </a:solidFill>
                <a:latin typeface="Times New Roman" panose="02020603050405020304" pitchFamily="18" charset="0"/>
                <a:cs typeface="Times New Roman" panose="02020603050405020304" pitchFamily="18" charset="0"/>
              </a:rPr>
              <a:t>Steve Milgrom  </a:t>
            </a:r>
            <a:r>
              <a:rPr lang="en-US" sz="2200" b="1" u="sng" dirty="0">
                <a:solidFill>
                  <a:srgbClr val="5B9BD5">
                    <a:lumMod val="75000"/>
                  </a:srgbClr>
                </a:solidFill>
                <a:latin typeface="Times New Roman" panose="02020603050405020304" pitchFamily="18" charset="0"/>
                <a:cs typeface="Times New Roman" panose="02020603050405020304" pitchFamily="18" charset="0"/>
                <a:hlinkClick r:id="rId4"/>
              </a:rPr>
              <a:t>S</a:t>
            </a:r>
            <a:r>
              <a:rPr lang="en-US" sz="2200" u="sng" dirty="0">
                <a:solidFill>
                  <a:srgbClr val="5B9BD5">
                    <a:lumMod val="75000"/>
                  </a:srgbClr>
                </a:solidFill>
                <a:latin typeface="Times New Roman" panose="02020603050405020304" pitchFamily="18" charset="0"/>
                <a:cs typeface="Times New Roman" panose="02020603050405020304" pitchFamily="18" charset="0"/>
                <a:hlinkClick r:id="rId4"/>
              </a:rPr>
              <a:t>tephen.Milgrom@sos.nj.gov</a:t>
            </a:r>
            <a:endParaRPr lang="en-US" sz="2200" u="sng" dirty="0">
              <a:solidFill>
                <a:srgbClr val="5B9BD5">
                  <a:lumMod val="75000"/>
                </a:srgbClr>
              </a:solidFill>
              <a:latin typeface="Times New Roman" panose="02020603050405020304" pitchFamily="18" charset="0"/>
              <a:cs typeface="Times New Roman" panose="02020603050405020304" pitchFamily="18" charset="0"/>
            </a:endParaRPr>
          </a:p>
          <a:p>
            <a:pPr algn="ctr">
              <a:lnSpc>
                <a:spcPct val="90000"/>
              </a:lnSpc>
              <a:spcAft>
                <a:spcPts val="450"/>
              </a:spcAft>
              <a:defRPr/>
            </a:pPr>
            <a:endParaRPr lang="en-US" sz="2200" b="1" dirty="0">
              <a:solidFill>
                <a:prstClr val="black"/>
              </a:solidFill>
              <a:latin typeface="Times New Roman" panose="02020603050405020304" pitchFamily="18" charset="0"/>
              <a:cs typeface="Times New Roman" panose="02020603050405020304" pitchFamily="18" charset="0"/>
            </a:endParaRPr>
          </a:p>
          <a:p>
            <a:pPr algn="ctr">
              <a:lnSpc>
                <a:spcPct val="90000"/>
              </a:lnSpc>
              <a:spcAft>
                <a:spcPts val="450"/>
              </a:spcAft>
              <a:defRPr/>
            </a:pPr>
            <a:r>
              <a:rPr lang="en-US" sz="2200" b="1" dirty="0">
                <a:solidFill>
                  <a:prstClr val="black"/>
                </a:solidFill>
                <a:latin typeface="Times New Roman" panose="02020603050405020304" pitchFamily="18" charset="0"/>
                <a:cs typeface="Times New Roman" panose="02020603050405020304" pitchFamily="18" charset="0"/>
              </a:rPr>
              <a:t>Melanie Willoughby, Executive Director</a:t>
            </a:r>
          </a:p>
          <a:p>
            <a:pPr algn="ctr">
              <a:lnSpc>
                <a:spcPct val="90000"/>
              </a:lnSpc>
              <a:spcAft>
                <a:spcPts val="1350"/>
              </a:spcAft>
              <a:defRPr/>
            </a:pPr>
            <a:r>
              <a:rPr lang="en-US" sz="2200" u="sng" dirty="0">
                <a:solidFill>
                  <a:srgbClr val="5B9BD5">
                    <a:lumMod val="75000"/>
                  </a:srgbClr>
                </a:solidFill>
                <a:latin typeface="Times New Roman" panose="02020603050405020304" pitchFamily="18" charset="0"/>
                <a:cs typeface="Times New Roman" panose="02020603050405020304" pitchFamily="18" charset="0"/>
              </a:rPr>
              <a:t>Melanie.Willoughby@sos.nj.gov</a:t>
            </a:r>
          </a:p>
          <a:p>
            <a:pPr algn="ctr">
              <a:lnSpc>
                <a:spcPct val="90000"/>
              </a:lnSpc>
              <a:defRPr/>
            </a:pPr>
            <a:endParaRPr lang="en-US" sz="900" b="1" dirty="0">
              <a:solidFill>
                <a:prstClr val="black"/>
              </a:solidFill>
              <a:latin typeface="Times New Roman" panose="02020603050405020304" pitchFamily="18" charset="0"/>
              <a:cs typeface="Times New Roman" panose="02020603050405020304" pitchFamily="18" charset="0"/>
            </a:endParaRPr>
          </a:p>
          <a:p>
            <a:pPr algn="ctr">
              <a:lnSpc>
                <a:spcPct val="90000"/>
              </a:lnSpc>
              <a:defRPr/>
            </a:pPr>
            <a:endParaRPr lang="en-US" sz="1650" b="1" dirty="0">
              <a:solidFill>
                <a:prstClr val="black"/>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xmlns="" id="{DF092050-BF13-EA4A-BEF2-9E247D7E57B6}"/>
              </a:ext>
            </a:extLst>
          </p:cNvPr>
          <p:cNvSpPr txBox="1">
            <a:spLocks/>
          </p:cNvSpPr>
          <p:nvPr/>
        </p:nvSpPr>
        <p:spPr>
          <a:xfrm>
            <a:off x="236305" y="1203575"/>
            <a:ext cx="8664325" cy="123482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defRPr/>
            </a:pPr>
            <a:r>
              <a:rPr lang="en-US" sz="3200" dirty="0">
                <a:solidFill>
                  <a:prstClr val="black"/>
                </a:solidFill>
                <a:latin typeface="Times New Roman" panose="02020603050405020304" pitchFamily="18" charset="0"/>
                <a:cs typeface="Times New Roman" panose="02020603050405020304" pitchFamily="18" charset="0"/>
              </a:rPr>
              <a:t>We’re from the Businesses Action Center and We’re Here to Help Your Business Grow</a:t>
            </a:r>
          </a:p>
        </p:txBody>
      </p:sp>
    </p:spTree>
    <p:extLst>
      <p:ext uri="{BB962C8B-B14F-4D97-AF65-F5344CB8AC3E}">
        <p14:creationId xmlns:p14="http://schemas.microsoft.com/office/powerpoint/2010/main" val="1271912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F092050-BF13-EA4A-BEF2-9E247D7E57B6}"/>
              </a:ext>
            </a:extLst>
          </p:cNvPr>
          <p:cNvSpPr txBox="1">
            <a:spLocks/>
          </p:cNvSpPr>
          <p:nvPr/>
        </p:nvSpPr>
        <p:spPr>
          <a:xfrm>
            <a:off x="236305" y="1203575"/>
            <a:ext cx="8664325" cy="123482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0383F602-77D5-CF4F-AC43-1790AFA1C3DF}"/>
              </a:ext>
            </a:extLst>
          </p:cNvPr>
          <p:cNvSpPr/>
          <p:nvPr/>
        </p:nvSpPr>
        <p:spPr>
          <a:xfrm>
            <a:off x="266700" y="1918855"/>
            <a:ext cx="8572500" cy="633315"/>
          </a:xfrm>
          <a:prstGeom prst="rect">
            <a:avLst/>
          </a:prstGeom>
        </p:spPr>
        <p:txBody>
          <a:bodyPr wrap="square">
            <a:spAutoFit/>
          </a:bodyPr>
          <a:lstStyle/>
          <a:p>
            <a:pPr algn="ctr">
              <a:lnSpc>
                <a:spcPct val="107000"/>
              </a:lnSpc>
              <a:spcAft>
                <a:spcPts val="800"/>
              </a:spcAft>
              <a:tabLst>
                <a:tab pos="2457450" algn="l"/>
              </a:tabLst>
            </a:pPr>
            <a:r>
              <a:rPr lang="en-US" sz="1700" b="1" dirty="0">
                <a:latin typeface="Times New Roman" panose="02020603050405020304" pitchFamily="18" charset="0"/>
                <a:ea typeface="Calibri" panose="020F0502020204030204" pitchFamily="34" charset="0"/>
                <a:cs typeface="Times New Roman" panose="02020603050405020304" pitchFamily="18" charset="0"/>
              </a:rPr>
              <a:t>This free, six-part webinar series presented by the NJBAC will feature tips, processes and resources from state departments and partners to help your business</a:t>
            </a:r>
            <a:endParaRPr lang="en-US" sz="17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9CE2890B-6FBD-C64F-BECD-756ECAA49211}"/>
              </a:ext>
            </a:extLst>
          </p:cNvPr>
          <p:cNvSpPr/>
          <p:nvPr/>
        </p:nvSpPr>
        <p:spPr>
          <a:xfrm>
            <a:off x="76200" y="1295400"/>
            <a:ext cx="9144000" cy="583750"/>
          </a:xfrm>
          <a:prstGeom prst="rect">
            <a:avLst/>
          </a:prstGeom>
        </p:spPr>
        <p:txBody>
          <a:bodyPr wrap="square">
            <a:spAutoFit/>
          </a:bodyPr>
          <a:lstStyle/>
          <a:p>
            <a:pPr algn="ctr">
              <a:lnSpc>
                <a:spcPct val="107000"/>
              </a:lnSpc>
              <a:spcAft>
                <a:spcPts val="800"/>
              </a:spcAft>
              <a:tabLst>
                <a:tab pos="24574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Resources for Recovery &amp; Growth Virtual Series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2B54D05F-615F-F841-9B21-0B29AB34AF20}"/>
              </a:ext>
            </a:extLst>
          </p:cNvPr>
          <p:cNvSpPr txBox="1"/>
          <p:nvPr/>
        </p:nvSpPr>
        <p:spPr>
          <a:xfrm>
            <a:off x="309418" y="2590800"/>
            <a:ext cx="8224982" cy="861774"/>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Resources for Nonprofits </a:t>
            </a:r>
            <a:r>
              <a:rPr lang="en-US" sz="1700" dirty="0">
                <a:latin typeface="Times New Roman" panose="02020603050405020304" pitchFamily="18" charset="0"/>
                <a:cs typeface="Times New Roman" panose="02020603050405020304" pitchFamily="18" charset="0"/>
              </a:rPr>
              <a:t>4/20, 12-1pm</a:t>
            </a:r>
            <a:endParaRPr lang="en-US" sz="1700" b="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Learn about services available for nonprofit organizations from the State Library, NJ Center for Nonprofits and New Jersey State Council on the Arts. </a:t>
            </a:r>
          </a:p>
        </p:txBody>
      </p:sp>
      <p:sp>
        <p:nvSpPr>
          <p:cNvPr id="8" name="TextBox 7">
            <a:extLst>
              <a:ext uri="{FF2B5EF4-FFF2-40B4-BE49-F238E27FC236}">
                <a16:creationId xmlns:a16="http://schemas.microsoft.com/office/drawing/2014/main" xmlns="" id="{F30B2FB6-F9DB-334D-B1AB-64A9D5DC34E0}"/>
              </a:ext>
            </a:extLst>
          </p:cNvPr>
          <p:cNvSpPr txBox="1"/>
          <p:nvPr/>
        </p:nvSpPr>
        <p:spPr>
          <a:xfrm>
            <a:off x="304800" y="3464004"/>
            <a:ext cx="8534400" cy="1107996"/>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Government Procurement</a:t>
            </a:r>
            <a:r>
              <a:rPr lang="en-US" sz="1700" dirty="0">
                <a:latin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cs typeface="Times New Roman" panose="02020603050405020304" pitchFamily="18" charset="0"/>
              </a:rPr>
              <a:t>Making Government Your Customer </a:t>
            </a:r>
            <a:r>
              <a:rPr lang="en-US" sz="1700" dirty="0">
                <a:latin typeface="Times New Roman" panose="02020603050405020304" pitchFamily="18" charset="0"/>
                <a:cs typeface="Times New Roman" panose="02020603050405020304" pitchFamily="18" charset="0"/>
              </a:rPr>
              <a:t>4/22, 12-1pm</a:t>
            </a:r>
          </a:p>
          <a:p>
            <a:r>
              <a:rPr lang="en-US" sz="1600" dirty="0">
                <a:latin typeface="Times New Roman" panose="02020603050405020304" pitchFamily="18" charset="0"/>
                <a:cs typeface="Times New Roman" panose="02020603050405020304" pitchFamily="18" charset="0"/>
              </a:rPr>
              <a:t>Become a vendor for the largest purchaser of goods and services in the world with information presented by the Procurement Technical Assistance Center, the Small Business Development Center, the Department of Transportation and the Treasury Certification office. </a:t>
            </a:r>
          </a:p>
        </p:txBody>
      </p:sp>
      <p:sp>
        <p:nvSpPr>
          <p:cNvPr id="9" name="TextBox 8">
            <a:extLst>
              <a:ext uri="{FF2B5EF4-FFF2-40B4-BE49-F238E27FC236}">
                <a16:creationId xmlns:a16="http://schemas.microsoft.com/office/drawing/2014/main" xmlns="" id="{872A1B1E-D37E-A946-8C15-B30D7AC53552}"/>
              </a:ext>
            </a:extLst>
          </p:cNvPr>
          <p:cNvSpPr txBox="1"/>
          <p:nvPr/>
        </p:nvSpPr>
        <p:spPr>
          <a:xfrm>
            <a:off x="304800" y="4572000"/>
            <a:ext cx="8686800" cy="1338828"/>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Technical Assistance Opportunities </a:t>
            </a:r>
            <a:r>
              <a:rPr lang="en-US" sz="1700" dirty="0">
                <a:latin typeface="Times New Roman" panose="02020603050405020304" pitchFamily="18" charset="0"/>
                <a:cs typeface="Times New Roman" panose="02020603050405020304" pitchFamily="18" charset="0"/>
              </a:rPr>
              <a:t>4/27, 12-1pm</a:t>
            </a:r>
          </a:p>
          <a:p>
            <a:r>
              <a:rPr lang="en-US" sz="1600" dirty="0">
                <a:latin typeface="Times New Roman" panose="02020603050405020304" pitchFamily="18" charset="0"/>
                <a:cs typeface="Times New Roman" panose="02020603050405020304" pitchFamily="18" charset="0"/>
              </a:rPr>
              <a:t>Whether you are writing a business plan, planning for post-COVID recovery, applying for a financing program, or ready to expand into e-commerce, taxpayer-supported technical assistance programs are here to help you. Hear from the Small Business Development Center, SCORE and Women’s Business Center about how they can help you with the technical side of operating a business.  </a:t>
            </a:r>
          </a:p>
        </p:txBody>
      </p:sp>
      <p:sp>
        <p:nvSpPr>
          <p:cNvPr id="11" name="TextBox 10">
            <a:extLst>
              <a:ext uri="{FF2B5EF4-FFF2-40B4-BE49-F238E27FC236}">
                <a16:creationId xmlns:a16="http://schemas.microsoft.com/office/drawing/2014/main" xmlns="" id="{21BFEF14-9361-2747-83F6-1C34C800B151}"/>
              </a:ext>
            </a:extLst>
          </p:cNvPr>
          <p:cNvSpPr txBox="1"/>
          <p:nvPr/>
        </p:nvSpPr>
        <p:spPr>
          <a:xfrm>
            <a:off x="3581400" y="6153090"/>
            <a:ext cx="5334000" cy="400110"/>
          </a:xfrm>
          <a:prstGeom prst="rect">
            <a:avLst/>
          </a:prstGeom>
          <a:noFill/>
        </p:spPr>
        <p:txBody>
          <a:bodyPr wrap="square" rtlCol="0">
            <a:spAutoFit/>
          </a:bodyPr>
          <a:lstStyle/>
          <a:p>
            <a:pPr algn="ctr"/>
            <a:r>
              <a:rPr lang="en-US" sz="2000" dirty="0">
                <a:hlinkClick r:id="rId2"/>
              </a:rPr>
              <a:t>https://nj.gov/state/bac/bac-webinars.shtml</a:t>
            </a:r>
            <a:endParaRPr lang="en-US" sz="2000" dirty="0"/>
          </a:p>
        </p:txBody>
      </p:sp>
    </p:spTree>
    <p:extLst>
      <p:ext uri="{BB962C8B-B14F-4D97-AF65-F5344CB8AC3E}">
        <p14:creationId xmlns:p14="http://schemas.microsoft.com/office/powerpoint/2010/main" val="87342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F092050-BF13-EA4A-BEF2-9E247D7E57B6}"/>
              </a:ext>
            </a:extLst>
          </p:cNvPr>
          <p:cNvSpPr txBox="1">
            <a:spLocks/>
          </p:cNvSpPr>
          <p:nvPr/>
        </p:nvSpPr>
        <p:spPr>
          <a:xfrm>
            <a:off x="236305" y="1203575"/>
            <a:ext cx="8664325" cy="1234825"/>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0383F602-77D5-CF4F-AC43-1790AFA1C3DF}"/>
              </a:ext>
            </a:extLst>
          </p:cNvPr>
          <p:cNvSpPr/>
          <p:nvPr/>
        </p:nvSpPr>
        <p:spPr>
          <a:xfrm>
            <a:off x="266700" y="1918855"/>
            <a:ext cx="8572500" cy="633315"/>
          </a:xfrm>
          <a:prstGeom prst="rect">
            <a:avLst/>
          </a:prstGeom>
        </p:spPr>
        <p:txBody>
          <a:bodyPr wrap="square">
            <a:spAutoFit/>
          </a:bodyPr>
          <a:lstStyle/>
          <a:p>
            <a:pPr algn="ctr">
              <a:lnSpc>
                <a:spcPct val="107000"/>
              </a:lnSpc>
              <a:spcAft>
                <a:spcPts val="800"/>
              </a:spcAft>
              <a:tabLst>
                <a:tab pos="2457450" algn="l"/>
              </a:tabLst>
            </a:pPr>
            <a:r>
              <a:rPr lang="en-US" sz="1700" b="1" dirty="0">
                <a:latin typeface="Times New Roman" panose="02020603050405020304" pitchFamily="18" charset="0"/>
                <a:ea typeface="Calibri" panose="020F0502020204030204" pitchFamily="34" charset="0"/>
                <a:cs typeface="Times New Roman" panose="02020603050405020304" pitchFamily="18" charset="0"/>
              </a:rPr>
              <a:t>This free, six-part webinar series presented by the NJBAC will feature tips, processes and resources from state departments and partners to help your business.</a:t>
            </a:r>
            <a:endParaRPr lang="en-US" sz="17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9CE2890B-6FBD-C64F-BECD-756ECAA49211}"/>
              </a:ext>
            </a:extLst>
          </p:cNvPr>
          <p:cNvSpPr/>
          <p:nvPr/>
        </p:nvSpPr>
        <p:spPr>
          <a:xfrm>
            <a:off x="152400" y="1295400"/>
            <a:ext cx="8991600" cy="583750"/>
          </a:xfrm>
          <a:prstGeom prst="rect">
            <a:avLst/>
          </a:prstGeom>
        </p:spPr>
        <p:txBody>
          <a:bodyPr wrap="square">
            <a:spAutoFit/>
          </a:bodyPr>
          <a:lstStyle/>
          <a:p>
            <a:pPr algn="ctr">
              <a:lnSpc>
                <a:spcPct val="107000"/>
              </a:lnSpc>
              <a:spcAft>
                <a:spcPts val="800"/>
              </a:spcAft>
              <a:tabLst>
                <a:tab pos="2457450" algn="l"/>
              </a:tabLst>
            </a:pPr>
            <a:r>
              <a:rPr lang="en-US" sz="3200" b="1" dirty="0">
                <a:latin typeface="Times New Roman" panose="02020603050405020304" pitchFamily="18" charset="0"/>
                <a:ea typeface="Calibri" panose="020F0502020204030204" pitchFamily="34" charset="0"/>
                <a:cs typeface="Times New Roman" panose="02020603050405020304" pitchFamily="18" charset="0"/>
              </a:rPr>
              <a:t>Resources for Recovery &amp; Growth Virtual Series</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2B54D05F-615F-F841-9B21-0B29AB34AF20}"/>
              </a:ext>
            </a:extLst>
          </p:cNvPr>
          <p:cNvSpPr txBox="1"/>
          <p:nvPr/>
        </p:nvSpPr>
        <p:spPr>
          <a:xfrm>
            <a:off x="304800" y="2590800"/>
            <a:ext cx="8458200" cy="1107996"/>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Financial Resources 4/29, 12-1pm</a:t>
            </a:r>
          </a:p>
          <a:p>
            <a:r>
              <a:rPr lang="en-US" sz="1600" dirty="0">
                <a:latin typeface="Times New Roman" panose="02020603050405020304" pitchFamily="18" charset="0"/>
                <a:cs typeface="Times New Roman" panose="02020603050405020304" pitchFamily="18" charset="0"/>
              </a:rPr>
              <a:t>Lending programs and institutions are dedicated to supporting the business community, whether you need to raise $5,000 or $5 million. Hear from the US Small Business Administration, NJEDA, and the UCEDC (a Community Development Financial Institution). </a:t>
            </a:r>
          </a:p>
        </p:txBody>
      </p:sp>
      <p:sp>
        <p:nvSpPr>
          <p:cNvPr id="8" name="TextBox 7">
            <a:extLst>
              <a:ext uri="{FF2B5EF4-FFF2-40B4-BE49-F238E27FC236}">
                <a16:creationId xmlns:a16="http://schemas.microsoft.com/office/drawing/2014/main" xmlns="" id="{F30B2FB6-F9DB-334D-B1AB-64A9D5DC34E0}"/>
              </a:ext>
            </a:extLst>
          </p:cNvPr>
          <p:cNvSpPr txBox="1"/>
          <p:nvPr/>
        </p:nvSpPr>
        <p:spPr>
          <a:xfrm>
            <a:off x="304800" y="3725614"/>
            <a:ext cx="8534400" cy="846386"/>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COVID Safety in the Workplace 5/11, 12-1pm</a:t>
            </a:r>
          </a:p>
          <a:p>
            <a:pPr>
              <a:spcAft>
                <a:spcPts val="600"/>
              </a:spcAft>
            </a:pPr>
            <a:r>
              <a:rPr lang="en-US" sz="1600" dirty="0">
                <a:latin typeface="Times New Roman" panose="02020603050405020304" pitchFamily="18" charset="0"/>
                <a:cs typeface="Times New Roman" panose="02020603050405020304" pitchFamily="18" charset="0"/>
              </a:rPr>
              <a:t>Employers have new responsibilities to keep their employees safe. The Department of Labor will share how you can stay compliant.</a:t>
            </a:r>
          </a:p>
        </p:txBody>
      </p:sp>
      <p:sp>
        <p:nvSpPr>
          <p:cNvPr id="9" name="TextBox 8">
            <a:extLst>
              <a:ext uri="{FF2B5EF4-FFF2-40B4-BE49-F238E27FC236}">
                <a16:creationId xmlns:a16="http://schemas.microsoft.com/office/drawing/2014/main" xmlns="" id="{872A1B1E-D37E-A946-8C15-B30D7AC53552}"/>
              </a:ext>
            </a:extLst>
          </p:cNvPr>
          <p:cNvSpPr txBox="1"/>
          <p:nvPr/>
        </p:nvSpPr>
        <p:spPr>
          <a:xfrm>
            <a:off x="304800" y="4572000"/>
            <a:ext cx="8686800" cy="1338828"/>
          </a:xfrm>
          <a:prstGeom prst="rect">
            <a:avLst/>
          </a:prstGeom>
          <a:noFill/>
        </p:spPr>
        <p:txBody>
          <a:bodyPr wrap="square" rtlCol="0">
            <a:spAutoFit/>
          </a:bodyPr>
          <a:lstStyle/>
          <a:p>
            <a:r>
              <a:rPr lang="en-US" sz="1700" b="1" dirty="0">
                <a:latin typeface="Times New Roman" panose="02020603050405020304" pitchFamily="18" charset="0"/>
                <a:cs typeface="Times New Roman" panose="02020603050405020304" pitchFamily="18" charset="0"/>
              </a:rPr>
              <a:t>Let’s Talk Lesser-Known Resources Provided by the Government 5/13, 12-1pm</a:t>
            </a:r>
          </a:p>
          <a:p>
            <a:r>
              <a:rPr lang="en-US" sz="1600" dirty="0">
                <a:latin typeface="Times New Roman" panose="02020603050405020304" pitchFamily="18" charset="0"/>
                <a:cs typeface="Times New Roman" panose="02020603050405020304" pitchFamily="18" charset="0"/>
              </a:rPr>
              <a:t>As a business owner you need to be familiar with every opportunity for support and services available to you. Hear about some of the lesser-known resources from the State and your local Library, the NJ Urban Enterprise Zone Program, and the Department of Community Affairs’ Main Street program. Stay ahead of your competition; if you don’t use all the support available, your competitors certainly will.</a:t>
            </a:r>
          </a:p>
        </p:txBody>
      </p:sp>
      <p:sp>
        <p:nvSpPr>
          <p:cNvPr id="10" name="TextBox 9">
            <a:extLst>
              <a:ext uri="{FF2B5EF4-FFF2-40B4-BE49-F238E27FC236}">
                <a16:creationId xmlns:a16="http://schemas.microsoft.com/office/drawing/2014/main" xmlns="" id="{EBA6485A-D722-0C41-BAFC-CAF484E33DD1}"/>
              </a:ext>
            </a:extLst>
          </p:cNvPr>
          <p:cNvSpPr txBox="1"/>
          <p:nvPr/>
        </p:nvSpPr>
        <p:spPr>
          <a:xfrm>
            <a:off x="3581400" y="6153090"/>
            <a:ext cx="5334000" cy="400110"/>
          </a:xfrm>
          <a:prstGeom prst="rect">
            <a:avLst/>
          </a:prstGeom>
          <a:noFill/>
        </p:spPr>
        <p:txBody>
          <a:bodyPr wrap="square" rtlCol="0">
            <a:spAutoFit/>
          </a:bodyPr>
          <a:lstStyle/>
          <a:p>
            <a:pPr algn="ctr"/>
            <a:r>
              <a:rPr lang="en-US" sz="2000" dirty="0">
                <a:hlinkClick r:id="rId2"/>
              </a:rPr>
              <a:t>https://nj.gov/state/bac/bac-webinars.shtml</a:t>
            </a:r>
            <a:endParaRPr lang="en-US" sz="2000" dirty="0"/>
          </a:p>
        </p:txBody>
      </p:sp>
    </p:spTree>
    <p:extLst>
      <p:ext uri="{BB962C8B-B14F-4D97-AF65-F5344CB8AC3E}">
        <p14:creationId xmlns:p14="http://schemas.microsoft.com/office/powerpoint/2010/main" val="174356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0" y="0"/>
            <a:ext cx="9140040" cy="856080"/>
          </a:xfrm>
          <a:prstGeom prst="rect">
            <a:avLst/>
          </a:prstGeom>
          <a:solidFill>
            <a:srgbClr val="034F9E"/>
          </a:solidFill>
          <a:ln>
            <a:noFill/>
          </a:ln>
        </p:spPr>
        <p:style>
          <a:lnRef idx="2">
            <a:schemeClr val="accent1">
              <a:shade val="50000"/>
            </a:schemeClr>
          </a:lnRef>
          <a:fillRef idx="1">
            <a:schemeClr val="accent1"/>
          </a:fillRef>
          <a:effectRef idx="0">
            <a:schemeClr val="accent1"/>
          </a:effectRef>
          <a:fontRef idx="minor"/>
        </p:style>
      </p:sp>
      <p:sp>
        <p:nvSpPr>
          <p:cNvPr id="246" name="CustomShape 2"/>
          <p:cNvSpPr/>
          <p:nvPr/>
        </p:nvSpPr>
        <p:spPr>
          <a:xfrm>
            <a:off x="3003120" y="199080"/>
            <a:ext cx="29005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FFFFFF"/>
                </a:solidFill>
                <a:effectLst/>
                <a:uLnTx/>
                <a:uFillTx/>
                <a:latin typeface="Calibri"/>
                <a:ea typeface="DejaVu Sans"/>
              </a:rPr>
              <a:t>Thank You</a:t>
            </a:r>
            <a:endParaRPr kumimoji="0" lang="en-US" sz="3200" b="0" i="0" u="none" strike="noStrike" kern="1200" cap="none" spc="-1" normalizeH="0" baseline="0" noProof="0" dirty="0">
              <a:ln>
                <a:noFill/>
              </a:ln>
              <a:solidFill>
                <a:prstClr val="black"/>
              </a:solidFill>
              <a:effectLst/>
              <a:uLnTx/>
              <a:uFillTx/>
              <a:latin typeface="Arial"/>
            </a:endParaRPr>
          </a:p>
        </p:txBody>
      </p:sp>
      <p:sp>
        <p:nvSpPr>
          <p:cNvPr id="247" name="CustomShape 3"/>
          <p:cNvSpPr/>
          <p:nvPr/>
        </p:nvSpPr>
        <p:spPr>
          <a:xfrm>
            <a:off x="0" y="5672520"/>
            <a:ext cx="9140040" cy="1191960"/>
          </a:xfrm>
          <a:prstGeom prst="rect">
            <a:avLst/>
          </a:prstGeom>
          <a:solidFill>
            <a:srgbClr val="034F9E">
              <a:alpha val="9000"/>
            </a:srgbClr>
          </a:solidFill>
          <a:ln>
            <a:noFill/>
          </a:ln>
        </p:spPr>
        <p:style>
          <a:lnRef idx="2">
            <a:schemeClr val="accent1">
              <a:shade val="50000"/>
            </a:schemeClr>
          </a:lnRef>
          <a:fillRef idx="1">
            <a:schemeClr val="accent1"/>
          </a:fillRef>
          <a:effectRef idx="0">
            <a:schemeClr val="accent1"/>
          </a:effectRef>
          <a:fontRef idx="minor"/>
        </p:style>
      </p:sp>
      <p:sp>
        <p:nvSpPr>
          <p:cNvPr id="248" name="CustomShape 4"/>
          <p:cNvSpPr/>
          <p:nvPr/>
        </p:nvSpPr>
        <p:spPr>
          <a:xfrm>
            <a:off x="2792520" y="5848920"/>
            <a:ext cx="3556800" cy="379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1" normalizeH="0" baseline="0" noProof="0" dirty="0">
                <a:ln>
                  <a:noFill/>
                </a:ln>
                <a:solidFill>
                  <a:srgbClr val="034F9E"/>
                </a:solidFill>
                <a:effectLst/>
                <a:uLnTx/>
                <a:uFillTx/>
                <a:latin typeface="Calibri"/>
                <a:ea typeface="DejaVu Sans"/>
              </a:rPr>
              <a:t>Business Helpline: 1-800-JERSEY-7</a:t>
            </a:r>
            <a:endParaRPr kumimoji="0" lang="en-US" sz="1900" b="0" i="0" u="none" strike="noStrike" kern="1200" cap="none" spc="-1" normalizeH="0" baseline="0" noProof="0" dirty="0">
              <a:ln>
                <a:noFill/>
              </a:ln>
              <a:solidFill>
                <a:prstClr val="black"/>
              </a:solidFill>
              <a:effectLst/>
              <a:uLnTx/>
              <a:uFillTx/>
              <a:latin typeface="Arial"/>
            </a:endParaRPr>
          </a:p>
        </p:txBody>
      </p:sp>
      <p:grpSp>
        <p:nvGrpSpPr>
          <p:cNvPr id="249" name="Group 5"/>
          <p:cNvGrpSpPr/>
          <p:nvPr/>
        </p:nvGrpSpPr>
        <p:grpSpPr>
          <a:xfrm>
            <a:off x="2306880" y="6284088"/>
            <a:ext cx="4517280" cy="275545"/>
            <a:chOff x="2306880" y="6284088"/>
            <a:chExt cx="4517280" cy="275545"/>
          </a:xfrm>
        </p:grpSpPr>
        <p:pic>
          <p:nvPicPr>
            <p:cNvPr id="250" name="Picture 6"/>
            <p:cNvPicPr/>
            <p:nvPr/>
          </p:nvPicPr>
          <p:blipFill>
            <a:blip r:embed="rId2"/>
            <a:stretch/>
          </p:blipFill>
          <p:spPr>
            <a:xfrm>
              <a:off x="2306880" y="6285960"/>
              <a:ext cx="270360" cy="270360"/>
            </a:xfrm>
            <a:prstGeom prst="rect">
              <a:avLst/>
            </a:prstGeom>
            <a:ln>
              <a:noFill/>
            </a:ln>
          </p:spPr>
        </p:pic>
        <p:pic>
          <p:nvPicPr>
            <p:cNvPr id="251" name="Picture 7"/>
            <p:cNvPicPr/>
            <p:nvPr/>
          </p:nvPicPr>
          <p:blipFill>
            <a:blip r:embed="rId3"/>
            <a:stretch/>
          </p:blipFill>
          <p:spPr>
            <a:xfrm>
              <a:off x="3552120" y="6285960"/>
              <a:ext cx="270360" cy="270360"/>
            </a:xfrm>
            <a:prstGeom prst="rect">
              <a:avLst/>
            </a:prstGeom>
            <a:ln>
              <a:noFill/>
            </a:ln>
          </p:spPr>
        </p:pic>
        <p:sp>
          <p:nvSpPr>
            <p:cNvPr id="252" name="CustomShape 6"/>
            <p:cNvSpPr/>
            <p:nvPr/>
          </p:nvSpPr>
          <p:spPr>
            <a:xfrm>
              <a:off x="2584800" y="6284088"/>
              <a:ext cx="732293" cy="2755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Calibri"/>
                  <a:ea typeface="DejaVu Sans"/>
                </a:rPr>
                <a:t>@nj_bac</a:t>
              </a:r>
              <a:endParaRPr kumimoji="0" lang="en-US" sz="1200" b="0" i="0" u="none" strike="noStrike" kern="1200" cap="none" spc="-1" normalizeH="0" baseline="0" noProof="0" dirty="0">
                <a:ln>
                  <a:noFill/>
                </a:ln>
                <a:solidFill>
                  <a:prstClr val="black"/>
                </a:solidFill>
                <a:effectLst/>
                <a:uLnTx/>
                <a:uFillTx/>
                <a:latin typeface="Arial"/>
              </a:endParaRPr>
            </a:p>
          </p:txBody>
        </p:sp>
        <p:sp>
          <p:nvSpPr>
            <p:cNvPr id="253" name="CustomShape 7"/>
            <p:cNvSpPr/>
            <p:nvPr/>
          </p:nvSpPr>
          <p:spPr>
            <a:xfrm>
              <a:off x="3837240" y="6285960"/>
              <a:ext cx="2986920" cy="271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dirty="0">
                  <a:ln>
                    <a:noFill/>
                  </a:ln>
                  <a:solidFill>
                    <a:srgbClr val="000000"/>
                  </a:solidFill>
                  <a:effectLst/>
                  <a:uLnTx/>
                  <a:uFillTx/>
                  <a:latin typeface="Calibri"/>
                  <a:ea typeface="DejaVu Sans"/>
                </a:rPr>
                <a:t>/company/new-jersey-business-action-center</a:t>
              </a:r>
              <a:endParaRPr kumimoji="0" lang="en-US" sz="1200" b="0" i="0" u="none" strike="noStrike" kern="1200" cap="none" spc="-1" normalizeH="0" baseline="0" noProof="0" dirty="0">
                <a:ln>
                  <a:noFill/>
                </a:ln>
                <a:solidFill>
                  <a:prstClr val="black"/>
                </a:solidFill>
                <a:effectLst/>
                <a:uLnTx/>
                <a:uFillTx/>
                <a:latin typeface="Arial"/>
              </a:endParaRPr>
            </a:p>
          </p:txBody>
        </p:sp>
      </p:grpSp>
      <p:sp>
        <p:nvSpPr>
          <p:cNvPr id="254" name="CustomShape 8"/>
          <p:cNvSpPr/>
          <p:nvPr/>
        </p:nvSpPr>
        <p:spPr>
          <a:xfrm>
            <a:off x="0" y="5634360"/>
            <a:ext cx="9140040" cy="41760"/>
          </a:xfrm>
          <a:prstGeom prst="rect">
            <a:avLst/>
          </a:prstGeom>
          <a:solidFill>
            <a:srgbClr val="034F9E"/>
          </a:solidFill>
          <a:ln>
            <a:noFill/>
          </a:ln>
        </p:spPr>
        <p:style>
          <a:lnRef idx="2">
            <a:schemeClr val="accent1">
              <a:shade val="50000"/>
            </a:schemeClr>
          </a:lnRef>
          <a:fillRef idx="1">
            <a:schemeClr val="accent1"/>
          </a:fillRef>
          <a:effectRef idx="0">
            <a:schemeClr val="accent1"/>
          </a:effectRef>
          <a:fontRef idx="minor"/>
        </p:style>
      </p:sp>
      <p:pic>
        <p:nvPicPr>
          <p:cNvPr id="255" name="Picture 3"/>
          <p:cNvPicPr/>
          <p:nvPr/>
        </p:nvPicPr>
        <p:blipFill>
          <a:blip r:embed="rId4"/>
          <a:stretch/>
        </p:blipFill>
        <p:spPr>
          <a:xfrm>
            <a:off x="2176920" y="1357560"/>
            <a:ext cx="4665600" cy="3445920"/>
          </a:xfrm>
          <a:prstGeom prst="rect">
            <a:avLst/>
          </a:prstGeom>
          <a:ln>
            <a:noFill/>
          </a:ln>
        </p:spPr>
      </p:pic>
    </p:spTree>
    <p:extLst>
      <p:ext uri="{BB962C8B-B14F-4D97-AF65-F5344CB8AC3E}">
        <p14:creationId xmlns:p14="http://schemas.microsoft.com/office/powerpoint/2010/main" val="509590074"/>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91894-C10D-43FE-91AC-F5189C31B70F}"/>
              </a:ext>
            </a:extLst>
          </p:cNvPr>
          <p:cNvSpPr>
            <a:spLocks noGrp="1"/>
          </p:cNvSpPr>
          <p:nvPr>
            <p:ph type="title"/>
          </p:nvPr>
        </p:nvSpPr>
        <p:spPr/>
        <p:txBody>
          <a:bodyPr>
            <a:normAutofit fontScale="90000"/>
          </a:bodyPr>
          <a:lstStyle/>
          <a:p>
            <a:pPr algn="ctr"/>
            <a:r>
              <a:rPr lang="en-US" sz="3100" i="0" dirty="0">
                <a:solidFill>
                  <a:srgbClr val="212529"/>
                </a:solidFill>
                <a:effectLst/>
                <a:latin typeface="Times" panose="02020603050405020304" pitchFamily="18" charset="0"/>
                <a:cs typeface="Times" panose="02020603050405020304" pitchFamily="18" charset="0"/>
              </a:rPr>
              <a:t>SMALL BUSINESS ADVOCACY</a:t>
            </a:r>
            <a:r>
              <a:rPr lang="en-US" sz="3200" b="0" i="0" dirty="0">
                <a:solidFill>
                  <a:srgbClr val="212529"/>
                </a:solidFill>
                <a:effectLst/>
                <a:latin typeface="Times" panose="02020603050405020304" pitchFamily="18" charset="0"/>
                <a:cs typeface="Times" panose="02020603050405020304" pitchFamily="18" charset="0"/>
              </a:rPr>
              <a:t/>
            </a:r>
            <a:br>
              <a:rPr lang="en-US" sz="3200" b="0" i="0" dirty="0">
                <a:solidFill>
                  <a:srgbClr val="212529"/>
                </a:solidFill>
                <a:effectLst/>
                <a:latin typeface="Times" panose="02020603050405020304" pitchFamily="18" charset="0"/>
                <a:cs typeface="Times" panose="02020603050405020304" pitchFamily="18" charset="0"/>
              </a:rPr>
            </a:br>
            <a:endParaRPr lang="en-US" dirty="0"/>
          </a:p>
        </p:txBody>
      </p:sp>
      <p:sp>
        <p:nvSpPr>
          <p:cNvPr id="3" name="TextBox 2">
            <a:extLst>
              <a:ext uri="{FF2B5EF4-FFF2-40B4-BE49-F238E27FC236}">
                <a16:creationId xmlns:a16="http://schemas.microsoft.com/office/drawing/2014/main" xmlns="" id="{54FCC5DD-E2A5-4314-97C0-594EB92C0B30}"/>
              </a:ext>
            </a:extLst>
          </p:cNvPr>
          <p:cNvSpPr txBox="1"/>
          <p:nvPr/>
        </p:nvSpPr>
        <p:spPr>
          <a:xfrm>
            <a:off x="457200" y="2133600"/>
            <a:ext cx="7924800" cy="3231654"/>
          </a:xfrm>
          <a:prstGeom prst="rect">
            <a:avLst/>
          </a:prstGeom>
          <a:noFill/>
        </p:spPr>
        <p:txBody>
          <a:bodyPr wrap="square" rtlCol="0">
            <a:spAutoFit/>
          </a:bodyPr>
          <a:lstStyle/>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Mentoring Assistance</a:t>
            </a:r>
            <a:r>
              <a:rPr lang="en-US" sz="1700" dirty="0">
                <a:solidFill>
                  <a:srgbClr val="212529"/>
                </a:solidFill>
                <a:latin typeface="Times" panose="02020603050405020304" pitchFamily="18" charset="0"/>
                <a:cs typeface="Times" panose="02020603050405020304" pitchFamily="18" charset="0"/>
              </a:rPr>
              <a:t> - </a:t>
            </a:r>
            <a:r>
              <a:rPr lang="en-US" sz="1700" b="0" i="0" dirty="0">
                <a:solidFill>
                  <a:srgbClr val="212529"/>
                </a:solidFill>
                <a:effectLst/>
                <a:latin typeface="Times" panose="02020603050405020304" pitchFamily="18" charset="0"/>
                <a:cs typeface="Times" panose="02020603050405020304" pitchFamily="18" charset="0"/>
              </a:rPr>
              <a:t>From creating a business plan to preparing financial statements or developing valuable social media strategies having a business mentor can help your business succeed. NJBAC will connect you with programs around the state that offer one on one mentoring opportunities</a:t>
            </a:r>
          </a:p>
          <a:p>
            <a:pPr algn="l"/>
            <a:endParaRPr lang="en-US" sz="1700" b="0" i="0" dirty="0">
              <a:solidFill>
                <a:srgbClr val="212529"/>
              </a:solidFill>
              <a:effectLst/>
              <a:latin typeface="Times" panose="02020603050405020304" pitchFamily="18" charset="0"/>
              <a:cs typeface="Times" panose="02020603050405020304" pitchFamily="18" charset="0"/>
            </a:endParaRPr>
          </a:p>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Financial Resources – </a:t>
            </a:r>
            <a:r>
              <a:rPr lang="en-US" sz="1700" i="0" dirty="0">
                <a:solidFill>
                  <a:srgbClr val="212529"/>
                </a:solidFill>
                <a:effectLst/>
                <a:latin typeface="Times" panose="02020603050405020304" pitchFamily="18" charset="0"/>
                <a:cs typeface="Times" panose="02020603050405020304" pitchFamily="18" charset="0"/>
              </a:rPr>
              <a:t>Will </a:t>
            </a:r>
            <a:r>
              <a:rPr lang="en-US" sz="1700" b="0" i="0" dirty="0">
                <a:solidFill>
                  <a:srgbClr val="212529"/>
                </a:solidFill>
                <a:effectLst/>
                <a:latin typeface="Times" panose="02020603050405020304" pitchFamily="18" charset="0"/>
                <a:cs typeface="Times" panose="02020603050405020304" pitchFamily="18" charset="0"/>
              </a:rPr>
              <a:t>refer you to all the financing options available to your business. We can identify the specific programs for which your business may be eligible and help locate the resources that best meet your needs. Furthermore, we can assist you with credit repair services to help position a favorable application process</a:t>
            </a:r>
          </a:p>
          <a:p>
            <a:pPr algn="l"/>
            <a:endParaRPr lang="en-US" sz="1700" b="0" i="0" dirty="0">
              <a:solidFill>
                <a:srgbClr val="212529"/>
              </a:solidFill>
              <a:effectLst/>
              <a:latin typeface="Times" panose="02020603050405020304" pitchFamily="18" charset="0"/>
              <a:cs typeface="Times" panose="02020603050405020304" pitchFamily="18" charset="0"/>
            </a:endParaRPr>
          </a:p>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Licensing and Professional Certifications</a:t>
            </a:r>
            <a:r>
              <a:rPr lang="en-US" sz="1700" dirty="0">
                <a:solidFill>
                  <a:srgbClr val="212529"/>
                </a:solidFill>
                <a:latin typeface="Times" panose="02020603050405020304" pitchFamily="18" charset="0"/>
                <a:cs typeface="Times" panose="02020603050405020304" pitchFamily="18" charset="0"/>
              </a:rPr>
              <a:t> - H</a:t>
            </a:r>
            <a:r>
              <a:rPr lang="en-US" sz="1700" b="0" i="0" dirty="0">
                <a:solidFill>
                  <a:srgbClr val="212529"/>
                </a:solidFill>
                <a:effectLst/>
                <a:latin typeface="Times" panose="02020603050405020304" pitchFamily="18" charset="0"/>
                <a:cs typeface="Times" panose="02020603050405020304" pitchFamily="18" charset="0"/>
              </a:rPr>
              <a:t>elp you trouble shoot issues you may encounter with licensing or professional certifications</a:t>
            </a:r>
          </a:p>
        </p:txBody>
      </p:sp>
    </p:spTree>
    <p:extLst>
      <p:ext uri="{BB962C8B-B14F-4D97-AF65-F5344CB8AC3E}">
        <p14:creationId xmlns:p14="http://schemas.microsoft.com/office/powerpoint/2010/main" val="213333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F5C85D-4957-47B9-9FC6-91BAF49387ED}"/>
              </a:ext>
            </a:extLst>
          </p:cNvPr>
          <p:cNvSpPr>
            <a:spLocks noGrp="1"/>
          </p:cNvSpPr>
          <p:nvPr>
            <p:ph type="title"/>
          </p:nvPr>
        </p:nvSpPr>
        <p:spPr/>
        <p:txBody>
          <a:bodyPr/>
          <a:lstStyle/>
          <a:p>
            <a:pPr algn="ctr"/>
            <a:r>
              <a:rPr kumimoji="0" lang="en-US" sz="2800" b="1" i="0" u="none" strike="noStrike" kern="1200" cap="none" spc="0" normalizeH="0" baseline="0" noProof="0" dirty="0">
                <a:ln>
                  <a:noFill/>
                </a:ln>
                <a:solidFill>
                  <a:srgbClr val="212529"/>
                </a:solidFill>
                <a:effectLst/>
                <a:uLnTx/>
                <a:uFillTx/>
                <a:latin typeface="Times" panose="02020603050405020304" pitchFamily="18" charset="0"/>
                <a:ea typeface="+mj-ea"/>
                <a:cs typeface="Times" panose="02020603050405020304" pitchFamily="18" charset="0"/>
              </a:rPr>
              <a:t>SMALL BUSINESS ADVOCACY</a:t>
            </a:r>
            <a:endParaRPr lang="en-US" dirty="0"/>
          </a:p>
        </p:txBody>
      </p:sp>
      <p:sp>
        <p:nvSpPr>
          <p:cNvPr id="3" name="TextBox 2">
            <a:extLst>
              <a:ext uri="{FF2B5EF4-FFF2-40B4-BE49-F238E27FC236}">
                <a16:creationId xmlns:a16="http://schemas.microsoft.com/office/drawing/2014/main" xmlns="" id="{522741A2-179E-4C76-9317-C94C312539DD}"/>
              </a:ext>
            </a:extLst>
          </p:cNvPr>
          <p:cNvSpPr txBox="1"/>
          <p:nvPr/>
        </p:nvSpPr>
        <p:spPr>
          <a:xfrm>
            <a:off x="381000" y="1981200"/>
            <a:ext cx="8534400" cy="3770263"/>
          </a:xfrm>
          <a:prstGeom prst="rect">
            <a:avLst/>
          </a:prstGeom>
          <a:noFill/>
        </p:spPr>
        <p:txBody>
          <a:bodyPr wrap="square" rtlCol="0">
            <a:spAutoFit/>
          </a:bodyPr>
          <a:lstStyle/>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Navigating Regulatory Processes</a:t>
            </a:r>
            <a:r>
              <a:rPr lang="en-US" sz="1700" dirty="0">
                <a:solidFill>
                  <a:srgbClr val="212529"/>
                </a:solidFill>
                <a:latin typeface="Times" panose="02020603050405020304" pitchFamily="18" charset="0"/>
                <a:cs typeface="Times" panose="02020603050405020304" pitchFamily="18" charset="0"/>
              </a:rPr>
              <a:t> - </a:t>
            </a:r>
            <a:r>
              <a:rPr lang="en-US" sz="1700" b="0" i="0" dirty="0">
                <a:solidFill>
                  <a:srgbClr val="212529"/>
                </a:solidFill>
                <a:effectLst/>
                <a:latin typeface="Times" panose="02020603050405020304" pitchFamily="18" charset="0"/>
                <a:cs typeface="Times" panose="02020603050405020304" pitchFamily="18" charset="0"/>
              </a:rPr>
              <a:t>Advocating on your behalf, we coordinate with other state departments to quickly identify any challenges and formulate a sound and effective solution. We can also provide redevelopment guidance and coordination for municipalities and developers</a:t>
            </a:r>
          </a:p>
          <a:p>
            <a:pPr algn="l"/>
            <a:endParaRPr lang="en-US" sz="1700" b="0" i="0" dirty="0">
              <a:solidFill>
                <a:srgbClr val="212529"/>
              </a:solidFill>
              <a:effectLst/>
              <a:latin typeface="Times" panose="02020603050405020304" pitchFamily="18" charset="0"/>
              <a:cs typeface="Times" panose="02020603050405020304" pitchFamily="18" charset="0"/>
            </a:endParaRPr>
          </a:p>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Labor and Workforce Issues</a:t>
            </a:r>
            <a:r>
              <a:rPr lang="en-US" sz="1700" dirty="0">
                <a:solidFill>
                  <a:srgbClr val="212529"/>
                </a:solidFill>
                <a:latin typeface="Times" panose="02020603050405020304" pitchFamily="18" charset="0"/>
                <a:cs typeface="Times" panose="02020603050405020304" pitchFamily="18" charset="0"/>
              </a:rPr>
              <a:t> - G</a:t>
            </a:r>
            <a:r>
              <a:rPr lang="en-US" sz="1700" b="0" i="0" dirty="0">
                <a:solidFill>
                  <a:srgbClr val="212529"/>
                </a:solidFill>
                <a:effectLst/>
                <a:latin typeface="Times" panose="02020603050405020304" pitchFamily="18" charset="0"/>
                <a:cs typeface="Times" panose="02020603050405020304" pitchFamily="18" charset="0"/>
              </a:rPr>
              <a:t>uide companies through the variety of state training grants and resources to help you recruit the best staff or train new and current employees. Advocates can help provide information on issues regarding employer responsibilities</a:t>
            </a:r>
          </a:p>
          <a:p>
            <a:pPr algn="l"/>
            <a:endParaRPr lang="en-US" sz="1700" b="0" i="0" dirty="0">
              <a:solidFill>
                <a:srgbClr val="212529"/>
              </a:solidFill>
              <a:effectLst/>
              <a:latin typeface="Times" panose="02020603050405020304" pitchFamily="18" charset="0"/>
              <a:cs typeface="Times" panose="02020603050405020304" pitchFamily="18" charset="0"/>
            </a:endParaRPr>
          </a:p>
          <a:p>
            <a:pPr marL="285750" indent="-285750" algn="l">
              <a:buFont typeface="Arial" panose="020B0604020202020204" pitchFamily="34" charset="0"/>
              <a:buChar char="•"/>
            </a:pPr>
            <a:r>
              <a:rPr lang="en-US" sz="1700" b="1" i="0" dirty="0">
                <a:solidFill>
                  <a:srgbClr val="212529"/>
                </a:solidFill>
                <a:effectLst/>
                <a:latin typeface="Times" panose="02020603050405020304" pitchFamily="18" charset="0"/>
                <a:cs typeface="Times" panose="02020603050405020304" pitchFamily="18" charset="0"/>
              </a:rPr>
              <a:t>Procurement Assistance</a:t>
            </a:r>
            <a:r>
              <a:rPr lang="en-US" sz="1700" dirty="0">
                <a:solidFill>
                  <a:srgbClr val="212529"/>
                </a:solidFill>
                <a:latin typeface="Times" panose="02020603050405020304" pitchFamily="18" charset="0"/>
                <a:cs typeface="Times" panose="02020603050405020304" pitchFamily="18" charset="0"/>
              </a:rPr>
              <a:t> - O</a:t>
            </a:r>
            <a:r>
              <a:rPr lang="en-US" sz="1700" b="0" i="0" dirty="0">
                <a:solidFill>
                  <a:srgbClr val="212529"/>
                </a:solidFill>
                <a:effectLst/>
                <a:latin typeface="Times" panose="02020603050405020304" pitchFamily="18" charset="0"/>
                <a:cs typeface="Times" panose="02020603050405020304" pitchFamily="18" charset="0"/>
              </a:rPr>
              <a:t>ffers a variety of resources to help small companies become government contractors. From training and technical assistance, to email notification of requests for proposal (RFPs), </a:t>
            </a:r>
            <a:r>
              <a:rPr lang="en-US" sz="1700" dirty="0">
                <a:solidFill>
                  <a:srgbClr val="212529"/>
                </a:solidFill>
                <a:latin typeface="Times" panose="02020603050405020304" pitchFamily="18" charset="0"/>
                <a:cs typeface="Times" panose="02020603050405020304" pitchFamily="18" charset="0"/>
              </a:rPr>
              <a:t>we </a:t>
            </a:r>
            <a:r>
              <a:rPr lang="en-US" sz="1700" b="0" i="0" dirty="0">
                <a:solidFill>
                  <a:srgbClr val="212529"/>
                </a:solidFill>
                <a:effectLst/>
                <a:latin typeface="Times" panose="02020603050405020304" pitchFamily="18" charset="0"/>
                <a:cs typeface="Times" panose="02020603050405020304" pitchFamily="18" charset="0"/>
              </a:rPr>
              <a:t>can provide businesses with essential information and be better positioned to compete for government contracts</a:t>
            </a:r>
          </a:p>
          <a:p>
            <a:pPr algn="l"/>
            <a:endParaRPr lang="en-US" b="0" i="0" dirty="0">
              <a:solidFill>
                <a:srgbClr val="212529"/>
              </a:solidFill>
              <a:effectLst/>
              <a:latin typeface="Roboto"/>
            </a:endParaRPr>
          </a:p>
        </p:txBody>
      </p:sp>
    </p:spTree>
    <p:extLst>
      <p:ext uri="{BB962C8B-B14F-4D97-AF65-F5344CB8AC3E}">
        <p14:creationId xmlns:p14="http://schemas.microsoft.com/office/powerpoint/2010/main" val="2853085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New Jersey’s Energy Efficiency Program Transition</a:t>
            </a:r>
          </a:p>
          <a:p>
            <a:pPr marL="460375" indent="-287338">
              <a:spcAft>
                <a:spcPts val="10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In 2018, Governor Murphy signed into law the Clean Energy Act to significantly overhaul New Jersey’s clean energy systems to:</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Build Sustainable Infrastructure</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Fight Climate Change</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Reduce Carbon Emissions</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Create Well-Paying Local Jobs</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Grow the State’s Economy</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Improve Public Health</a:t>
            </a: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Ensure a Cleaner Environment for Current and Future </a:t>
            </a:r>
          </a:p>
          <a:p>
            <a:pPr marL="184150" fontAlgn="base">
              <a:buSzPct val="125000"/>
            </a:pPr>
            <a:endParaRPr lang="en-US" sz="1700" dirty="0">
              <a:latin typeface="Times New Roman" panose="02020603050405020304" pitchFamily="18" charset="0"/>
              <a:cs typeface="Times New Roman" panose="02020603050405020304" pitchFamily="18" charset="0"/>
            </a:endParaRP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New Jersey CLEAN ENERGY PROGRAM</a:t>
            </a:r>
          </a:p>
        </p:txBody>
      </p:sp>
    </p:spTree>
    <p:extLst>
      <p:ext uri="{BB962C8B-B14F-4D97-AF65-F5344CB8AC3E}">
        <p14:creationId xmlns:p14="http://schemas.microsoft.com/office/powerpoint/2010/main" val="198542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85800" y="1524000"/>
            <a:ext cx="8382000" cy="1676400"/>
          </a:xfrm>
          <a:prstGeom prst="rect">
            <a:avLst/>
          </a:prstGeom>
        </p:spPr>
        <p:txBody>
          <a:bodyPr vert="horz" lIns="91440" tIns="45720" rIns="91440" bIns="45720" rtlCol="0" anchor="t">
            <a:noAutofit/>
          </a:bodyPr>
          <a:lstStyle/>
          <a:p>
            <a:pPr>
              <a:lnSpc>
                <a:spcPct val="90000"/>
              </a:lnSpc>
              <a:spcAft>
                <a:spcPts val="600"/>
              </a:spcAft>
            </a:pPr>
            <a:endParaRPr lang="en-US" b="1" dirty="0">
              <a:latin typeface="Times New Roman" panose="02020603050405020304" pitchFamily="18" charset="0"/>
              <a:cs typeface="Times New Roman" panose="02020603050405020304" pitchFamily="18" charset="0"/>
            </a:endParaRPr>
          </a:p>
          <a:p>
            <a:pPr>
              <a:lnSpc>
                <a:spcPct val="90000"/>
              </a:lnSpc>
              <a:spcAft>
                <a:spcPts val="1000"/>
              </a:spcAft>
            </a:pPr>
            <a:r>
              <a:rPr lang="en-US" sz="2400" b="1" dirty="0">
                <a:latin typeface="Times New Roman" panose="02020603050405020304" pitchFamily="18" charset="0"/>
                <a:cs typeface="Times New Roman" panose="02020603050405020304" pitchFamily="18" charset="0"/>
              </a:rPr>
              <a:t>New Jersey’s Energy Efficiency Program Transition</a:t>
            </a:r>
          </a:p>
          <a:p>
            <a:pPr marL="917575" lvl="1" indent="-287338">
              <a:spcAft>
                <a:spcPts val="10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Board of Public Utilities had previously provided businesses with the energy efficiency programs</a:t>
            </a:r>
          </a:p>
          <a:p>
            <a:pPr marL="917575" lvl="1" indent="-287338">
              <a:spcAft>
                <a:spcPts val="10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new law now requires New Jersey’s investor-owned gas and electric utility companies to reduce their customers’ use of gas and electricity by set percentages over time and to handle their business customers’ energy efficiency programs</a:t>
            </a:r>
          </a:p>
          <a:p>
            <a:pPr marL="917575" lvl="1" indent="-282575" fontAlgn="base">
              <a:spcAft>
                <a:spcPts val="10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The Board of Public Utilities approved a comprehensive suite of efficiency programs that would transition the state to some of the highest energy savings in the country. </a:t>
            </a:r>
            <a:r>
              <a:rPr lang="en-US" sz="1600" dirty="0">
                <a:hlinkClick r:id="rId2"/>
              </a:rPr>
              <a:t>https://www.nj.gov/bpu/newsroom/2020/approved/20200610.html</a:t>
            </a:r>
            <a:endParaRPr lang="en-US" sz="1700" dirty="0">
              <a:latin typeface="Times New Roman" panose="02020603050405020304" pitchFamily="18" charset="0"/>
              <a:cs typeface="Times New Roman" panose="02020603050405020304" pitchFamily="18" charset="0"/>
            </a:endParaRPr>
          </a:p>
          <a:p>
            <a:pPr marL="917575" lvl="1" indent="-282575" fontAlgn="base">
              <a:spcAft>
                <a:spcPts val="600"/>
              </a:spcAft>
              <a:buSzPct val="12500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While NJ Clean Energy Program will continue to offer some energy efficiency programs, all of the investor-owned gas and electric utility companies will now also offer complementary energy efficiency programs directly to their customers</a:t>
            </a:r>
          </a:p>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New Jersey CLEAN ENERGY PROGRAM</a:t>
            </a:r>
          </a:p>
        </p:txBody>
      </p:sp>
    </p:spTree>
    <p:extLst>
      <p:ext uri="{BB962C8B-B14F-4D97-AF65-F5344CB8AC3E}">
        <p14:creationId xmlns:p14="http://schemas.microsoft.com/office/powerpoint/2010/main" val="245847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2CE0DFD-8F91-4CFE-9C85-F7E42E1977FA}"/>
              </a:ext>
            </a:extLst>
          </p:cNvPr>
          <p:cNvSpPr txBox="1"/>
          <p:nvPr/>
        </p:nvSpPr>
        <p:spPr>
          <a:xfrm>
            <a:off x="639064" y="1900707"/>
            <a:ext cx="4051588" cy="881451"/>
          </a:xfrm>
          <a:prstGeom prst="rect">
            <a:avLst/>
          </a:prstGeom>
        </p:spPr>
        <p:txBody>
          <a:bodyPr vert="horz" lIns="91440" tIns="45720" rIns="91440" bIns="45720" rtlCol="0" anchor="t">
            <a:noAutofit/>
          </a:bodyPr>
          <a:lstStyle/>
          <a:p>
            <a:pPr>
              <a:spcAft>
                <a:spcPts val="600"/>
              </a:spcAft>
            </a:pPr>
            <a:endParaRPr lang="en-US" sz="1700" dirty="0">
              <a:latin typeface="Times New Roman" panose="02020603050405020304" pitchFamily="18" charset="0"/>
              <a:cs typeface="Times New Roman" panose="02020603050405020304" pitchFamily="18" charset="0"/>
            </a:endParaRPr>
          </a:p>
          <a:p>
            <a:pPr marL="296863">
              <a:lnSpc>
                <a:spcPct val="90000"/>
              </a:lnSpc>
              <a:spcAft>
                <a:spcPts val="600"/>
              </a:spcAft>
            </a:pPr>
            <a:endParaRPr lang="en-US"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5D6C2A0F-260E-4947-AAD3-0202618823E9}"/>
              </a:ext>
            </a:extLst>
          </p:cNvPr>
          <p:cNvSpPr txBox="1">
            <a:spLocks/>
          </p:cNvSpPr>
          <p:nvPr/>
        </p:nvSpPr>
        <p:spPr>
          <a:xfrm>
            <a:off x="685800" y="1219201"/>
            <a:ext cx="7924800" cy="3390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Calibri" panose="020F0502020204030204" pitchFamily="34" charset="0"/>
                <a:ea typeface="+mj-ea"/>
                <a:cs typeface="Calibri" panose="020F0502020204030204" pitchFamily="34" charset="0"/>
              </a:defRPr>
            </a:lvl1pPr>
          </a:lstStyle>
          <a:p>
            <a:pPr algn="ctr"/>
            <a:r>
              <a:rPr lang="en-US" sz="2800" cap="all" dirty="0">
                <a:latin typeface="Times New Roman" panose="02020603050405020304" pitchFamily="18" charset="0"/>
                <a:cs typeface="Times New Roman" panose="02020603050405020304" pitchFamily="18" charset="0"/>
              </a:rPr>
              <a:t>New Jersey CLEAN ENERGY PROGRAM</a:t>
            </a:r>
          </a:p>
        </p:txBody>
      </p:sp>
      <p:pic>
        <p:nvPicPr>
          <p:cNvPr id="3074" name="Picture 2">
            <a:extLst>
              <a:ext uri="{FF2B5EF4-FFF2-40B4-BE49-F238E27FC236}">
                <a16:creationId xmlns:a16="http://schemas.microsoft.com/office/drawing/2014/main" xmlns="" id="{E6A5D20C-410A-E64C-9075-C1156B046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21" y="1654935"/>
            <a:ext cx="5138779" cy="35266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xmlns="" id="{5502D38E-F572-4341-9C62-D2A96591E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52800"/>
            <a:ext cx="5029200" cy="344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600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2459</TotalTime>
  <Words>3824</Words>
  <Application>Microsoft Office PowerPoint</Application>
  <PresentationFormat>On-screen Show (4:3)</PresentationFormat>
  <Paragraphs>420</Paragraphs>
  <Slides>49</Slides>
  <Notes>14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49</vt:i4>
      </vt:variant>
    </vt:vector>
  </HeadingPairs>
  <TitlesOfParts>
    <vt:vector size="63" baseType="lpstr">
      <vt:lpstr>Arial</vt:lpstr>
      <vt:lpstr>Calibri</vt:lpstr>
      <vt:lpstr>Calibri Light</vt:lpstr>
      <vt:lpstr>DejaVu Sans</vt:lpstr>
      <vt:lpstr>Roboto</vt:lpstr>
      <vt:lpstr>Symbol</vt:lpstr>
      <vt:lpstr>Times</vt:lpstr>
      <vt:lpstr>Times New Roman</vt:lpstr>
      <vt:lpstr>Wingdings</vt:lpstr>
      <vt:lpstr>Office Theme</vt:lpstr>
      <vt:lpstr>2_Office Theme</vt:lpstr>
      <vt:lpstr>1_Office Theme</vt:lpstr>
      <vt:lpstr>4_Office Theme</vt:lpstr>
      <vt:lpstr>3_Office Theme</vt:lpstr>
      <vt:lpstr>NJ Business Action Center Resources for Recovery &amp; Growth  MELANIE WILLOUGHBY EXECUTIVE DIRECTOR </vt:lpstr>
      <vt:lpstr>PowerPoint Presentation</vt:lpstr>
      <vt:lpstr>PowerPoint Presentation</vt:lpstr>
      <vt:lpstr>PowerPoint Presentation</vt:lpstr>
      <vt:lpstr>SMALL BUSINESS ADVOCACY </vt:lpstr>
      <vt:lpstr>SMALL BUSINESS ADVOCACY</vt:lpstr>
      <vt:lpstr>PowerPoint Presentation</vt:lpstr>
      <vt:lpstr>PowerPoint Presentation</vt:lpstr>
      <vt:lpstr>PowerPoint Presentation</vt:lpstr>
      <vt:lpstr>business.nj.gov</vt:lpstr>
      <vt:lpstr>business.nj.gov/covid</vt:lpstr>
      <vt:lpstr>Business Checklist</vt:lpstr>
      <vt:lpstr>PowerPoint Presentation</vt:lpstr>
      <vt:lpstr>PowerPoint Presentation</vt:lpstr>
      <vt:lpstr>PowerPoint Presentation</vt:lpstr>
      <vt:lpstr>PowerPoint Presentation</vt:lpstr>
      <vt:lpstr>PowerPoint Presentation</vt:lpstr>
      <vt:lpstr>PowerPoint Presentation</vt:lpstr>
      <vt:lpstr>NJEDA SMALL BUSINESS EMERGENCY  ASSISTANCE GRANT - PHASE 4  </vt:lpstr>
      <vt:lpstr>NJEDA SMALL BUSINESS EMERGENCY  ASSISTANCE GRANT - PHASE 4    </vt:lpstr>
      <vt:lpstr>NJEDA SMALL BUSINESS EMERGENCY  ASSISTANCE GRANT - PHASE 4   </vt:lpstr>
      <vt:lpstr>NJEDA SMALL BUSINESS EMERGENCY  ASSISTANCE GRANT - PHASE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 BUSINESS ACTION CENTER  MELANIE WILLOUGHBY EXECUTIVE DIRECTOR DECEMBER 8, 2020</dc:title>
  <dc:creator>Melanie Willoughby</dc:creator>
  <cp:lastModifiedBy>Cathy D'Anduono</cp:lastModifiedBy>
  <cp:revision>183</cp:revision>
  <cp:lastPrinted>2021-04-06T18:45:02Z</cp:lastPrinted>
  <dcterms:created xsi:type="dcterms:W3CDTF">2020-12-07T18:22:59Z</dcterms:created>
  <dcterms:modified xsi:type="dcterms:W3CDTF">2021-04-16T16:39:25Z</dcterms:modified>
</cp:coreProperties>
</file>